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63" r:id="rId3"/>
    <p:sldId id="290" r:id="rId4"/>
    <p:sldId id="257" r:id="rId5"/>
    <p:sldId id="265" r:id="rId6"/>
    <p:sldId id="266" r:id="rId7"/>
    <p:sldId id="268" r:id="rId8"/>
    <p:sldId id="269" r:id="rId9"/>
    <p:sldId id="270" r:id="rId10"/>
    <p:sldId id="271" r:id="rId11"/>
    <p:sldId id="272" r:id="rId12"/>
    <p:sldId id="273" r:id="rId13"/>
    <p:sldId id="275" r:id="rId14"/>
    <p:sldId id="276" r:id="rId15"/>
    <p:sldId id="277" r:id="rId16"/>
    <p:sldId id="278" r:id="rId17"/>
    <p:sldId id="279" r:id="rId18"/>
    <p:sldId id="280" r:id="rId19"/>
    <p:sldId id="281" r:id="rId20"/>
    <p:sldId id="282" r:id="rId21"/>
    <p:sldId id="287" r:id="rId22"/>
    <p:sldId id="288" r:id="rId23"/>
    <p:sldId id="258" r:id="rId24"/>
    <p:sldId id="259" r:id="rId25"/>
    <p:sldId id="260" r:id="rId26"/>
    <p:sldId id="261" r:id="rId27"/>
    <p:sldId id="262" r:id="rId28"/>
    <p:sldId id="291" r:id="rId29"/>
    <p:sldId id="28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3" d="100"/>
          <a:sy n="83" d="100"/>
        </p:scale>
        <p:origin x="-438"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FC9E95-27E4-480E-A7D7-7C3D27058CBA}" type="datetimeFigureOut">
              <a:rPr lang="en-CA" smtClean="0"/>
              <a:t>13/01/2011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C766A8-8AAB-4686-BF31-2ECAD673C5AB}" type="slidenum">
              <a:rPr lang="en-CA" smtClean="0"/>
              <a:t>‹#›</a:t>
            </a:fld>
            <a:endParaRPr lang="en-CA"/>
          </a:p>
        </p:txBody>
      </p:sp>
    </p:spTree>
    <p:extLst>
      <p:ext uri="{BB962C8B-B14F-4D97-AF65-F5344CB8AC3E}">
        <p14:creationId xmlns:p14="http://schemas.microsoft.com/office/powerpoint/2010/main" val="479060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A7F4EF-AC5E-425D-B24B-D3A935CBFF37}" type="slidenum">
              <a:rPr lang="en-US"/>
              <a:pPr fontAlgn="base">
                <a:spcBef>
                  <a:spcPct val="0"/>
                </a:spcBef>
                <a:spcAft>
                  <a:spcPct val="0"/>
                </a:spcAft>
                <a:defRPr/>
              </a:pPr>
              <a:t>5</a:t>
            </a:fld>
            <a:endParaRPr lang="en-US"/>
          </a:p>
        </p:txBody>
      </p:sp>
      <p:sp>
        <p:nvSpPr>
          <p:cNvPr id="430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30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Coordinators may wish to have index cards or post-its available for participants to write their definitions.</a:t>
            </a:r>
          </a:p>
          <a:p>
            <a:pPr eaLnBrk="1" hangingPunct="1">
              <a:spcBef>
                <a:spcPct val="0"/>
              </a:spcBef>
            </a:pPr>
            <a:endParaRPr lang="en-US" smtClean="0"/>
          </a:p>
          <a:p>
            <a:pPr eaLnBrk="1" hangingPunct="1">
              <a:spcBef>
                <a:spcPct val="0"/>
              </a:spcBef>
            </a:pPr>
            <a:r>
              <a:rPr lang="en-US" smtClean="0"/>
              <a:t>When the definitions are shared with the whole group you may wish to chart them or write them on an overhead transparency.</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11E2F54-4708-48A7-9774-51E48776B1B1}" type="slidenum">
              <a:rPr lang="en-US" smtClean="0"/>
              <a:pPr>
                <a:defRPr/>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11B0B5-92B9-4362-A79E-73783D20C631}" type="slidenum">
              <a:rPr lang="en-US"/>
              <a:pPr fontAlgn="base">
                <a:spcBef>
                  <a:spcPct val="0"/>
                </a:spcBef>
                <a:spcAft>
                  <a:spcPct val="0"/>
                </a:spcAft>
                <a:defRPr/>
              </a:pPr>
              <a:t>15</a:t>
            </a:fld>
            <a:endParaRPr lang="en-US"/>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How do you know what they learned? It could be a test, but it could be a report, or a presentation, or a non-linguistic representation, or further research. It doesn’t have to look the same for all students, and all learners.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3BF25D-6E7D-4A3C-8289-46DA068616FB}" type="slidenum">
              <a:rPr lang="en-US"/>
              <a:pPr fontAlgn="base">
                <a:spcBef>
                  <a:spcPct val="0"/>
                </a:spcBef>
                <a:spcAft>
                  <a:spcPct val="0"/>
                </a:spcAft>
                <a:defRPr/>
              </a:pPr>
              <a:t>16</a:t>
            </a:fld>
            <a:endParaRPr lang="en-US"/>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We all have different things that will draw our attention and we would like  to learn more about, the content of what we would like to learn may vary.  For example: some of us like chocolate,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D9A5C7-5123-42FA-8DBE-E10B447D625D}" type="slidenum">
              <a:rPr lang="en-US"/>
              <a:pPr fontAlgn="base">
                <a:spcBef>
                  <a:spcPct val="0"/>
                </a:spcBef>
                <a:spcAft>
                  <a:spcPct val="0"/>
                </a:spcAft>
                <a:defRPr/>
              </a:pPr>
              <a:t>17</a:t>
            </a:fld>
            <a:endParaRPr lang="en-US"/>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73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How do you know what they learned? It could be a test, but it could be a report, or a presentation, or a non-linguistic representation, or further research. It doesn’t have to look the same for all students, and all learners.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2A0FA8-1666-4878-8C55-09B002291505}" type="slidenum">
              <a:rPr lang="en-US"/>
              <a:pPr fontAlgn="base">
                <a:spcBef>
                  <a:spcPct val="0"/>
                </a:spcBef>
                <a:spcAft>
                  <a:spcPct val="0"/>
                </a:spcAft>
                <a:defRPr/>
              </a:pPr>
              <a:t>18</a:t>
            </a:fld>
            <a:endParaRPr lang="en-US"/>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You may wish to mention that teachers use formal and informal assessment to gauge and determine readiness. Also remind participants that teacher observation is important in determining readiness.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E73658-4860-4809-AE89-5FA5CF75A116}" type="slidenum">
              <a:rPr lang="en-US"/>
              <a:pPr fontAlgn="base">
                <a:spcBef>
                  <a:spcPct val="0"/>
                </a:spcBef>
                <a:spcAft>
                  <a:spcPct val="0"/>
                </a:spcAft>
                <a:defRPr/>
              </a:pPr>
              <a:t>19</a:t>
            </a:fld>
            <a:endParaRPr lang="en-US"/>
          </a:p>
        </p:txBody>
      </p:sp>
      <p:sp>
        <p:nvSpPr>
          <p:cNvPr id="593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Remind participants that student engagement is a powerful motivator. Interest and choice are two key factors that lead to student engagement. Use of informal interest inventories or other teacher created inventories can provide important information on student interest.</a:t>
            </a:r>
          </a:p>
          <a:p>
            <a:pPr eaLnBrk="1" hangingPunct="1">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9E22B9-2CF5-4F72-B637-90CDBC6EF1AD}" type="slidenum">
              <a:rPr lang="en-US"/>
              <a:pPr fontAlgn="base">
                <a:spcBef>
                  <a:spcPct val="0"/>
                </a:spcBef>
                <a:spcAft>
                  <a:spcPct val="0"/>
                </a:spcAft>
                <a:defRPr/>
              </a:pPr>
              <a:t>20</a:t>
            </a:fld>
            <a:endParaRPr lang="en-US"/>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Remind participants that learning style (auditory, visual or kinesthetic), intelligence preference, gender, and culture can influence learning profile. Some teachers have students take multiple intelligence tests or learning styles tests. You may wish to share any personal experiences with multiple intelligence test or learning styles tests.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0CFAD2-C7D3-4984-B527-1646688D0315}" type="slidenum">
              <a:rPr lang="en-US"/>
              <a:pPr fontAlgn="base">
                <a:spcBef>
                  <a:spcPct val="0"/>
                </a:spcBef>
                <a:spcAft>
                  <a:spcPct val="0"/>
                </a:spcAft>
                <a:defRPr/>
              </a:pPr>
              <a:t>21</a:t>
            </a:fld>
            <a:endParaRPr lang="en-US"/>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Remind participants that in a differentiated classroom a teacher would continually be at a different place on the continuum.  Remember that  the hallmark of a differentiated classroom is “flexibility”. Differentiation is a dynamic process (always in flux and change).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3657C54-9095-4C0B-AE80-3A2B09BBA541}" type="slidenum">
              <a:rPr lang="en-US" smtClean="0"/>
              <a:pPr>
                <a:defRPr/>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5873D9-A823-4916-A59E-9EC3EBB9B780}" type="slidenum">
              <a:rPr lang="en-US"/>
              <a:pPr fontAlgn="base">
                <a:spcBef>
                  <a:spcPct val="0"/>
                </a:spcBef>
                <a:spcAft>
                  <a:spcPct val="0"/>
                </a:spcAft>
                <a:defRPr/>
              </a:pPr>
              <a:t>7</a:t>
            </a:fld>
            <a:endParaRPr lang="en-US"/>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Explain that this concept map of Differentiated Instruction is from Tomlinson. Pass out the handout with the concept map since you will have specific slides with definitions and notes from which you can elaborate.</a:t>
            </a:r>
          </a:p>
          <a:p>
            <a:pPr eaLnBrk="1" hangingPunct="1">
              <a:spcBef>
                <a:spcPct val="0"/>
              </a:spcBef>
            </a:pPr>
            <a:endParaRPr lang="en-US" smtClean="0"/>
          </a:p>
          <a:p>
            <a:pPr eaLnBrk="1" hangingPunct="1">
              <a:spcBef>
                <a:spcPct val="0"/>
              </a:spcBef>
            </a:pPr>
            <a:r>
              <a:rPr lang="en-US" smtClean="0"/>
              <a:t>Briefly review and you may wish to point out the importance of utilizing both informal and formal assessment. Teacher observations of students reading and writing is considered important informal assessment. You may wish to elaborate on flexible grouping.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0D8559-97AB-4770-B79C-2841E20AA471}" type="slidenum">
              <a:rPr lang="en-US"/>
              <a:pPr fontAlgn="base">
                <a:spcBef>
                  <a:spcPct val="0"/>
                </a:spcBef>
                <a:spcAft>
                  <a:spcPct val="0"/>
                </a:spcAft>
                <a:defRPr/>
              </a:pPr>
              <a:t>8</a:t>
            </a:fld>
            <a:endParaRPr lang="en-US"/>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You may wish to have participants view the handout as you move from slide to slide. </a:t>
            </a:r>
          </a:p>
          <a:p>
            <a:pPr eaLnBrk="1" hangingPunct="1">
              <a:spcBef>
                <a:spcPct val="0"/>
              </a:spcBef>
            </a:pPr>
            <a:endParaRPr lang="en-US" smtClean="0"/>
          </a:p>
          <a:p>
            <a:pPr eaLnBrk="1" hangingPunct="1">
              <a:spcBef>
                <a:spcPct val="0"/>
              </a:spcBef>
            </a:pPr>
            <a:r>
              <a:rPr lang="en-US" smtClean="0"/>
              <a:t>Be aware that you may get questions about some of the instructional strategies (practices) that are not familiar to participants e.g. 4MAT and orbitals. </a:t>
            </a:r>
          </a:p>
          <a:p>
            <a:pPr eaLnBrk="1" hangingPunct="1">
              <a:spcBef>
                <a:spcPct val="0"/>
              </a:spcBef>
            </a:pPr>
            <a:endParaRPr lang="en-US" smtClean="0"/>
          </a:p>
          <a:p>
            <a:pPr eaLnBrk="1" hangingPunct="1">
              <a:spcBef>
                <a:spcPct val="0"/>
              </a:spcBef>
            </a:pPr>
            <a:r>
              <a:rPr lang="en-US" smtClean="0"/>
              <a:t>In Tomlinson’s book, “How to Differentiate Instruction in Mixed-Ability Classrooms” page 64 you can find the definition for 4MAT.</a:t>
            </a:r>
          </a:p>
          <a:p>
            <a:pPr eaLnBrk="1" hangingPunct="1">
              <a:spcBef>
                <a:spcPct val="0"/>
              </a:spcBef>
            </a:pPr>
            <a:endParaRPr lang="en-US" smtClean="0"/>
          </a:p>
          <a:p>
            <a:pPr eaLnBrk="1" hangingPunct="1">
              <a:spcBef>
                <a:spcPct val="0"/>
              </a:spcBef>
            </a:pPr>
            <a:r>
              <a:rPr lang="en-US" smtClean="0"/>
              <a:t>Information about orbitals can be found on page 58.</a:t>
            </a:r>
          </a:p>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450A5F-2223-4AAF-8B0E-6FEBB86DD03A}" type="slidenum">
              <a:rPr lang="en-US"/>
              <a:pPr fontAlgn="base">
                <a:spcBef>
                  <a:spcPct val="0"/>
                </a:spcBef>
                <a:spcAft>
                  <a:spcPct val="0"/>
                </a:spcAft>
                <a:defRPr/>
              </a:pPr>
              <a:t>9</a:t>
            </a:fld>
            <a:endParaRPr lang="en-US"/>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Presenter will explain the definition and examples of differentiating by content include: use of leveled text, use of manipulatives in math, use of videos, use of books on tape.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955803C-A5DE-41EA-A3C4-58F1C05982AF}" type="slidenum">
              <a:rPr lang="en-US" smtClean="0"/>
              <a:pPr>
                <a:defRPr/>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C065D2-97A9-4290-B865-B0884A958731}" type="slidenum">
              <a:rPr lang="en-US"/>
              <a:pPr fontAlgn="base">
                <a:spcBef>
                  <a:spcPct val="0"/>
                </a:spcBef>
                <a:spcAft>
                  <a:spcPct val="0"/>
                </a:spcAft>
                <a:defRPr/>
              </a:pPr>
              <a:t>11</a:t>
            </a:fld>
            <a:endParaRPr lang="en-US"/>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Presenter will explain the definition and some examples of process include: the use of Literature Circles, graphic organizers, journals, use of learning contracts, think-pair-share.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7F53003-899B-4A29-B625-27C848019417}" type="slidenum">
              <a:rPr lang="en-US" smtClean="0"/>
              <a:pPr>
                <a:defRPr/>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774606-9738-4CDB-B2C1-583FBC2350C9}" type="slidenum">
              <a:rPr lang="en-US"/>
              <a:pPr fontAlgn="base">
                <a:spcBef>
                  <a:spcPct val="0"/>
                </a:spcBef>
                <a:spcAft>
                  <a:spcPct val="0"/>
                </a:spcAft>
                <a:defRPr/>
              </a:pPr>
              <a:t>13</a:t>
            </a:fld>
            <a:endParaRPr lang="en-US"/>
          </a:p>
        </p:txBody>
      </p:sp>
      <p:sp>
        <p:nvSpPr>
          <p:cNvPr id="532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Some examples of products can include: designing a web page, creating a pop-up book on a topic, developing and creating an exhibit, creating a model of a structure with specific dimensions or even an oral presentation. You may wish to mention that teachers probably will need to create a rubric so that certain criteria are met to demonstrate mastery or understanding of the concepts.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566E9B0-A3E3-455C-9556-BD6EDBF3FA13}" type="datetimeFigureOut">
              <a:rPr lang="en-CA" smtClean="0"/>
              <a:t>13/01/2011</a:t>
            </a:fld>
            <a:endParaRPr lang="en-C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C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12EC2BC-8745-441C-8C3C-7DBCCBC39D88}" type="slidenum">
              <a:rPr lang="en-CA" smtClean="0"/>
              <a:t>‹#›</a:t>
            </a:fld>
            <a:endParaRPr lang="en-C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6E9B0-A3E3-455C-9556-BD6EDBF3FA13}" type="datetimeFigureOut">
              <a:rPr lang="en-CA" smtClean="0"/>
              <a:t>13/01/2011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12EC2BC-8745-441C-8C3C-7DBCCBC39D88}"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6E9B0-A3E3-455C-9556-BD6EDBF3FA13}" type="datetimeFigureOut">
              <a:rPr lang="en-CA" smtClean="0"/>
              <a:t>13/01/2011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12EC2BC-8745-441C-8C3C-7DBCCBC39D88}" type="slidenum">
              <a:rPr lang="en-CA" smtClean="0"/>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p:txBody>
          <a:bodyPr/>
          <a:lstStyle>
            <a:lvl1pPr>
              <a:defRPr/>
            </a:lvl1pPr>
          </a:lstStyle>
          <a:p>
            <a:pPr>
              <a:defRPr/>
            </a:pPr>
            <a:fld id="{588DC4FC-3D74-49FC-B53F-33B0DEBCC15F}" type="slidenum">
              <a:rPr lang="en-US" altLang="en-US"/>
              <a:pPr>
                <a:defRPr/>
              </a:pPr>
              <a:t>‹#›</a:t>
            </a:fld>
            <a:endParaRPr lang="en-US" altLang="en-US"/>
          </a:p>
        </p:txBody>
      </p:sp>
    </p:spTree>
    <p:extLst>
      <p:ext uri="{BB962C8B-B14F-4D97-AF65-F5344CB8AC3E}">
        <p14:creationId xmlns:p14="http://schemas.microsoft.com/office/powerpoint/2010/main" val="348469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566E9B0-A3E3-455C-9556-BD6EDBF3FA13}" type="datetimeFigureOut">
              <a:rPr lang="en-CA" smtClean="0"/>
              <a:t>13/01/2011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12EC2BC-8745-441C-8C3C-7DBCCBC39D88}"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6E9B0-A3E3-455C-9556-BD6EDBF3FA13}" type="datetimeFigureOut">
              <a:rPr lang="en-CA" smtClean="0"/>
              <a:t>13/01/2011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12EC2BC-8745-441C-8C3C-7DBCCBC39D88}"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566E9B0-A3E3-455C-9556-BD6EDBF3FA13}" type="datetimeFigureOut">
              <a:rPr lang="en-CA" smtClean="0"/>
              <a:t>13/01/2011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12EC2BC-8745-441C-8C3C-7DBCCBC39D88}" type="slidenum">
              <a:rPr lang="en-CA" smtClean="0"/>
              <a:t>‹#›</a:t>
            </a:fld>
            <a:endParaRPr lang="en-C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66E9B0-A3E3-455C-9556-BD6EDBF3FA13}" type="datetimeFigureOut">
              <a:rPr lang="en-CA" smtClean="0"/>
              <a:t>13/01/2011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012EC2BC-8745-441C-8C3C-7DBCCBC39D88}"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6E9B0-A3E3-455C-9556-BD6EDBF3FA13}" type="datetimeFigureOut">
              <a:rPr lang="en-CA" smtClean="0"/>
              <a:t>13/01/2011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012EC2BC-8745-441C-8C3C-7DBCCBC39D88}"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6E9B0-A3E3-455C-9556-BD6EDBF3FA13}" type="datetimeFigureOut">
              <a:rPr lang="en-CA" smtClean="0"/>
              <a:t>13/01/2011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012EC2BC-8745-441C-8C3C-7DBCCBC39D88}"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566E9B0-A3E3-455C-9556-BD6EDBF3FA13}" type="datetimeFigureOut">
              <a:rPr lang="en-CA" smtClean="0"/>
              <a:t>13/01/2011</a:t>
            </a:fld>
            <a:endParaRPr lang="en-CA"/>
          </a:p>
        </p:txBody>
      </p:sp>
      <p:sp>
        <p:nvSpPr>
          <p:cNvPr id="7" name="Slide Number Placeholder 6"/>
          <p:cNvSpPr>
            <a:spLocks noGrp="1"/>
          </p:cNvSpPr>
          <p:nvPr>
            <p:ph type="sldNum" sz="quarter" idx="12"/>
          </p:nvPr>
        </p:nvSpPr>
        <p:spPr/>
        <p:txBody>
          <a:bodyPr/>
          <a:lstStyle/>
          <a:p>
            <a:fld id="{012EC2BC-8745-441C-8C3C-7DBCCBC39D88}" type="slidenum">
              <a:rPr lang="en-CA" smtClean="0"/>
              <a:t>‹#›</a:t>
            </a:fld>
            <a:endParaRPr lang="en-C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6E9B0-A3E3-455C-9556-BD6EDBF3FA13}" type="datetimeFigureOut">
              <a:rPr lang="en-CA" smtClean="0"/>
              <a:t>13/01/2011</a:t>
            </a:fld>
            <a:endParaRPr lang="en-C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7" name="Slide Number Placeholder 6"/>
          <p:cNvSpPr>
            <a:spLocks noGrp="1"/>
          </p:cNvSpPr>
          <p:nvPr>
            <p:ph type="sldNum" sz="quarter" idx="12"/>
          </p:nvPr>
        </p:nvSpPr>
        <p:spPr/>
        <p:txBody>
          <a:bodyPr/>
          <a:lstStyle/>
          <a:p>
            <a:fld id="{012EC2BC-8745-441C-8C3C-7DBCCBC39D88}"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566E9B0-A3E3-455C-9556-BD6EDBF3FA13}" type="datetimeFigureOut">
              <a:rPr lang="en-CA" smtClean="0"/>
              <a:t>13/01/2011</a:t>
            </a:fld>
            <a:endParaRPr lang="en-C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C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12EC2BC-8745-441C-8C3C-7DBCCBC39D88}"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Desktop/Desktop,%20Jan%2013,%202011/Differentiation%20in%20Math/mathdi-091101150015-phpapp02.pdf" TargetMode="Externa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Grade 6 Math Cohort</a:t>
            </a:r>
            <a:endParaRPr lang="en-CA" b="1" dirty="0"/>
          </a:p>
        </p:txBody>
      </p:sp>
      <p:sp>
        <p:nvSpPr>
          <p:cNvPr id="3" name="Subtitle 2"/>
          <p:cNvSpPr>
            <a:spLocks noGrp="1"/>
          </p:cNvSpPr>
          <p:nvPr>
            <p:ph type="subTitle" idx="1"/>
          </p:nvPr>
        </p:nvSpPr>
        <p:spPr/>
        <p:txBody>
          <a:bodyPr/>
          <a:lstStyle/>
          <a:p>
            <a:r>
              <a:rPr lang="en-US" dirty="0" smtClean="0"/>
              <a:t>January 14, 2011</a:t>
            </a:r>
            <a:endParaRPr lang="en-CA" dirty="0"/>
          </a:p>
        </p:txBody>
      </p:sp>
    </p:spTree>
    <p:extLst>
      <p:ext uri="{BB962C8B-B14F-4D97-AF65-F5344CB8AC3E}">
        <p14:creationId xmlns:p14="http://schemas.microsoft.com/office/powerpoint/2010/main" val="2284120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p:txBody>
          <a:bodyPr/>
          <a:lstStyle/>
          <a:p>
            <a:r>
              <a:rPr lang="en-US" smtClean="0"/>
              <a:t>If the classroom objective is for all students to subtract using renaming, some of the students may learn to subtract two-digit numbers, while other may learning to subtract larger numbers in the context of word problems.</a:t>
            </a:r>
          </a:p>
        </p:txBody>
      </p:sp>
      <p:sp>
        <p:nvSpPr>
          <p:cNvPr id="3" name="Title 2"/>
          <p:cNvSpPr>
            <a:spLocks noGrp="1"/>
          </p:cNvSpPr>
          <p:nvPr>
            <p:ph type="title"/>
          </p:nvPr>
        </p:nvSpPr>
        <p:spPr/>
        <p:txBody>
          <a:bodyPr/>
          <a:lstStyle/>
          <a:p>
            <a:pPr>
              <a:defRPr/>
            </a:pPr>
            <a:r>
              <a:rPr lang="en-US" dirty="0" smtClean="0">
                <a:latin typeface="Tahoma" pitchFamily="34" charset="0"/>
              </a:rPr>
              <a:t>Content :  Example</a:t>
            </a:r>
            <a:endParaRPr lang="en-US" dirty="0"/>
          </a:p>
        </p:txBody>
      </p:sp>
    </p:spTree>
    <p:extLst>
      <p:ext uri="{BB962C8B-B14F-4D97-AF65-F5344CB8AC3E}">
        <p14:creationId xmlns:p14="http://schemas.microsoft.com/office/powerpoint/2010/main" val="3130173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idx="1"/>
          </p:nvPr>
        </p:nvSpPr>
        <p:spPr/>
        <p:txBody>
          <a:bodyPr>
            <a:normAutofit fontScale="92500" lnSpcReduction="20000"/>
          </a:bodyPr>
          <a:lstStyle/>
          <a:p>
            <a:pPr marL="173038" indent="-173038" eaLnBrk="1" hangingPunct="1">
              <a:buFontTx/>
              <a:buNone/>
            </a:pPr>
            <a:r>
              <a:rPr lang="en-US" sz="3100" smtClean="0"/>
              <a:t>“Process describes activities designed to ensure that students use key skills to make sense out of essential ideas and information.” </a:t>
            </a:r>
          </a:p>
          <a:p>
            <a:pPr marL="173038" indent="-173038" eaLnBrk="1" hangingPunct="1">
              <a:buFontTx/>
              <a:buNone/>
            </a:pPr>
            <a:endParaRPr lang="en-US" sz="1400" smtClean="0"/>
          </a:p>
          <a:p>
            <a:pPr marL="173038" indent="-173038" eaLnBrk="1" hangingPunct="1">
              <a:buFontTx/>
              <a:buNone/>
            </a:pPr>
            <a:r>
              <a:rPr lang="en-US" sz="3100" smtClean="0"/>
              <a:t>“It is the opportunity for students to make sense of the content. “</a:t>
            </a:r>
            <a:endParaRPr lang="en-US" sz="3100" i="1" smtClean="0"/>
          </a:p>
          <a:p>
            <a:pPr marL="173038" indent="-173038" algn="r" eaLnBrk="1" hangingPunct="1">
              <a:buFontTx/>
              <a:buNone/>
            </a:pPr>
            <a:endParaRPr lang="en-US" sz="900" smtClean="0"/>
          </a:p>
          <a:p>
            <a:pPr marL="173038" indent="-173038" algn="r" eaLnBrk="1" hangingPunct="1">
              <a:buFontTx/>
              <a:buNone/>
            </a:pPr>
            <a:r>
              <a:rPr lang="en-US" smtClean="0"/>
              <a:t>~ Carol Ann Tomlinson, 1999</a:t>
            </a:r>
          </a:p>
          <a:p>
            <a:pPr marL="173038" indent="-173038" algn="r" eaLnBrk="1" hangingPunct="1">
              <a:buFontTx/>
              <a:buNone/>
            </a:pPr>
            <a:r>
              <a:rPr lang="en-US" sz="1900" i="1" smtClean="0"/>
              <a:t>The Differentiated Classroom, </a:t>
            </a:r>
            <a:r>
              <a:rPr lang="en-US" sz="1900" smtClean="0"/>
              <a:t>p. 11, 43</a:t>
            </a:r>
            <a:endParaRPr lang="en-US" smtClean="0"/>
          </a:p>
        </p:txBody>
      </p:sp>
      <p:sp>
        <p:nvSpPr>
          <p:cNvPr id="103427" name="Rectangle 3"/>
          <p:cNvSpPr>
            <a:spLocks noGrp="1" noChangeArrowheads="1"/>
          </p:cNvSpPr>
          <p:nvPr>
            <p:ph type="title"/>
          </p:nvPr>
        </p:nvSpPr>
        <p:spPr/>
        <p:txBody>
          <a:bodyPr/>
          <a:lstStyle/>
          <a:p>
            <a:pPr eaLnBrk="1" fontAlgn="auto" hangingPunct="1">
              <a:spcAft>
                <a:spcPts val="0"/>
              </a:spcAft>
              <a:defRPr/>
            </a:pPr>
            <a:r>
              <a:rPr lang="en-US" dirty="0">
                <a:latin typeface="Tahoma" pitchFamily="34" charset="0"/>
              </a:rPr>
              <a:t>Process</a:t>
            </a:r>
          </a:p>
        </p:txBody>
      </p:sp>
    </p:spTree>
    <p:extLst>
      <p:ext uri="{BB962C8B-B14F-4D97-AF65-F5344CB8AC3E}">
        <p14:creationId xmlns:p14="http://schemas.microsoft.com/office/powerpoint/2010/main" val="20522643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p:txBody>
          <a:bodyPr/>
          <a:lstStyle/>
          <a:p>
            <a:r>
              <a:rPr lang="en-US" smtClean="0"/>
              <a:t>One student may explore a learning center, while another student collects information from the web.</a:t>
            </a:r>
          </a:p>
          <a:p>
            <a:endParaRPr lang="en-US" smtClean="0"/>
          </a:p>
          <a:p>
            <a:pPr>
              <a:buFont typeface="Wingdings 3" pitchFamily="18" charset="2"/>
              <a:buNone/>
            </a:pPr>
            <a:endParaRPr lang="en-US" smtClean="0"/>
          </a:p>
          <a:p>
            <a:endParaRPr lang="en-US" smtClean="0"/>
          </a:p>
          <a:p>
            <a:endParaRPr lang="en-US" smtClean="0"/>
          </a:p>
        </p:txBody>
      </p:sp>
      <p:sp>
        <p:nvSpPr>
          <p:cNvPr id="3" name="Title 2"/>
          <p:cNvSpPr>
            <a:spLocks noGrp="1"/>
          </p:cNvSpPr>
          <p:nvPr>
            <p:ph type="title"/>
          </p:nvPr>
        </p:nvSpPr>
        <p:spPr/>
        <p:txBody>
          <a:bodyPr/>
          <a:lstStyle/>
          <a:p>
            <a:pPr>
              <a:defRPr/>
            </a:pPr>
            <a:r>
              <a:rPr lang="en-US" dirty="0" smtClean="0">
                <a:latin typeface="Tahoma" pitchFamily="34" charset="0"/>
              </a:rPr>
              <a:t>Process: Example</a:t>
            </a:r>
            <a:endParaRPr lang="en-US" dirty="0"/>
          </a:p>
        </p:txBody>
      </p:sp>
    </p:spTree>
    <p:extLst>
      <p:ext uri="{BB962C8B-B14F-4D97-AF65-F5344CB8AC3E}">
        <p14:creationId xmlns:p14="http://schemas.microsoft.com/office/powerpoint/2010/main" val="40157066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p:txBody>
          <a:bodyPr>
            <a:normAutofit fontScale="92500" lnSpcReduction="10000"/>
          </a:bodyPr>
          <a:lstStyle/>
          <a:p>
            <a:pPr marL="231775" indent="-231775" eaLnBrk="1" hangingPunct="1">
              <a:buFontTx/>
              <a:buNone/>
            </a:pPr>
            <a:r>
              <a:rPr lang="en-US" sz="3100" smtClean="0"/>
              <a:t>“Products are important not only because they represent your students’ extensive understandings and applications, but also because they are the element of curriculum students can most directly ‘own’.”</a:t>
            </a:r>
          </a:p>
          <a:p>
            <a:pPr marL="231775" indent="-231775" eaLnBrk="1" hangingPunct="1">
              <a:buFontTx/>
              <a:buNone/>
            </a:pPr>
            <a:r>
              <a:rPr lang="en-US" sz="1400" smtClean="0"/>
              <a:t> </a:t>
            </a:r>
          </a:p>
          <a:p>
            <a:pPr marL="231775" indent="-231775" algn="r" eaLnBrk="1" hangingPunct="1">
              <a:buFontTx/>
              <a:buNone/>
            </a:pPr>
            <a:r>
              <a:rPr lang="en-US" smtClean="0"/>
              <a:t>~ Carol Ann Tomlinson, 2001</a:t>
            </a:r>
          </a:p>
          <a:p>
            <a:pPr marL="231775" indent="-231775" algn="r" eaLnBrk="1" hangingPunct="1">
              <a:buFontTx/>
              <a:buNone/>
            </a:pPr>
            <a:r>
              <a:rPr lang="en-US" sz="1700" i="1" smtClean="0"/>
              <a:t>How to Differentiate Instruction in Mixed-ability Classrooms</a:t>
            </a:r>
            <a:r>
              <a:rPr lang="en-US" sz="1700" smtClean="0"/>
              <a:t>, p. 85</a:t>
            </a:r>
            <a:endParaRPr lang="en-US" sz="1700" i="1" smtClean="0"/>
          </a:p>
        </p:txBody>
      </p:sp>
      <p:sp>
        <p:nvSpPr>
          <p:cNvPr id="101378" name="Rectangle 2"/>
          <p:cNvSpPr>
            <a:spLocks noGrp="1" noChangeArrowheads="1"/>
          </p:cNvSpPr>
          <p:nvPr>
            <p:ph type="title"/>
          </p:nvPr>
        </p:nvSpPr>
        <p:spPr/>
        <p:txBody>
          <a:bodyPr/>
          <a:lstStyle/>
          <a:p>
            <a:pPr eaLnBrk="1" fontAlgn="auto" hangingPunct="1">
              <a:spcAft>
                <a:spcPts val="0"/>
              </a:spcAft>
              <a:defRPr/>
            </a:pPr>
            <a:r>
              <a:rPr lang="en-US" dirty="0">
                <a:latin typeface="Tahoma" pitchFamily="34" charset="0"/>
              </a:rPr>
              <a:t>Product</a:t>
            </a:r>
          </a:p>
        </p:txBody>
      </p:sp>
    </p:spTree>
    <p:extLst>
      <p:ext uri="{BB962C8B-B14F-4D97-AF65-F5344CB8AC3E}">
        <p14:creationId xmlns:p14="http://schemas.microsoft.com/office/powerpoint/2010/main" val="25893480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p:txBody>
          <a:bodyPr/>
          <a:lstStyle/>
          <a:p>
            <a:r>
              <a:rPr lang="en-US" smtClean="0"/>
              <a:t>For example, to demonstrate understanding</a:t>
            </a:r>
          </a:p>
          <a:p>
            <a:pPr>
              <a:buFont typeface="Wingdings 3" pitchFamily="18" charset="2"/>
              <a:buNone/>
            </a:pPr>
            <a:r>
              <a:rPr lang="en-US" smtClean="0"/>
              <a:t>  of a geometric concept, one student may solve a problem set, while another builds a model.</a:t>
            </a:r>
          </a:p>
        </p:txBody>
      </p:sp>
      <p:sp>
        <p:nvSpPr>
          <p:cNvPr id="3" name="Title 2"/>
          <p:cNvSpPr>
            <a:spLocks noGrp="1"/>
          </p:cNvSpPr>
          <p:nvPr>
            <p:ph type="title"/>
          </p:nvPr>
        </p:nvSpPr>
        <p:spPr/>
        <p:txBody>
          <a:bodyPr/>
          <a:lstStyle/>
          <a:p>
            <a:pPr>
              <a:defRPr/>
            </a:pPr>
            <a:r>
              <a:rPr lang="en-US" dirty="0" smtClean="0">
                <a:latin typeface="Tahoma" pitchFamily="34" charset="0"/>
              </a:rPr>
              <a:t>Product: Example</a:t>
            </a:r>
            <a:endParaRPr lang="en-US" dirty="0"/>
          </a:p>
        </p:txBody>
      </p:sp>
    </p:spTree>
    <p:extLst>
      <p:ext uri="{BB962C8B-B14F-4D97-AF65-F5344CB8AC3E}">
        <p14:creationId xmlns:p14="http://schemas.microsoft.com/office/powerpoint/2010/main" val="1885968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sz="quarter"/>
          </p:nvPr>
        </p:nvSpPr>
        <p:spPr/>
        <p:txBody>
          <a:bodyPr/>
          <a:lstStyle/>
          <a:p>
            <a:pPr eaLnBrk="1" fontAlgn="auto" hangingPunct="1">
              <a:spcAft>
                <a:spcPts val="0"/>
              </a:spcAft>
              <a:defRPr/>
            </a:pPr>
            <a:r>
              <a:rPr lang="en-US" smtClean="0"/>
              <a:t>Differentiating Product</a:t>
            </a:r>
          </a:p>
        </p:txBody>
      </p:sp>
      <p:pic>
        <p:nvPicPr>
          <p:cNvPr id="24579" name="Picture 6" descr="MPj04095940000[1]"/>
          <p:cNvPicPr>
            <a:picLocks noGrp="1" noChangeAspect="1" noChangeArrowheads="1"/>
          </p:cNvPicPr>
          <p:nvPr>
            <p:ph sz="quarter" idx="1"/>
          </p:nvPr>
        </p:nvPicPr>
        <p:blipFill>
          <a:blip r:embed="rId3" cstate="print"/>
          <a:srcRect/>
          <a:stretch>
            <a:fillRect/>
          </a:stretch>
        </p:blipFill>
        <p:spPr>
          <a:xfrm>
            <a:off x="838200" y="1981200"/>
            <a:ext cx="2035175" cy="3048000"/>
          </a:xfrm>
        </p:spPr>
      </p:pic>
      <p:pic>
        <p:nvPicPr>
          <p:cNvPr id="24580" name="Picture 18" descr="KS113381-945x629"/>
          <p:cNvPicPr>
            <a:picLocks noChangeAspect="1" noChangeArrowheads="1"/>
          </p:cNvPicPr>
          <p:nvPr/>
        </p:nvPicPr>
        <p:blipFill>
          <a:blip r:embed="rId4" cstate="print"/>
          <a:srcRect/>
          <a:stretch>
            <a:fillRect/>
          </a:stretch>
        </p:blipFill>
        <p:spPr bwMode="auto">
          <a:xfrm>
            <a:off x="2895600" y="3124200"/>
            <a:ext cx="1917700" cy="2879725"/>
          </a:xfrm>
          <a:prstGeom prst="rect">
            <a:avLst/>
          </a:prstGeom>
          <a:noFill/>
          <a:ln w="9525">
            <a:noFill/>
            <a:miter lim="800000"/>
            <a:headEnd/>
            <a:tailEnd/>
          </a:ln>
        </p:spPr>
      </p:pic>
      <p:pic>
        <p:nvPicPr>
          <p:cNvPr id="24581" name="Picture 19" descr="KS99067-945x629"/>
          <p:cNvPicPr>
            <a:picLocks noChangeAspect="1" noChangeArrowheads="1"/>
          </p:cNvPicPr>
          <p:nvPr/>
        </p:nvPicPr>
        <p:blipFill>
          <a:blip r:embed="rId5" cstate="print"/>
          <a:srcRect/>
          <a:stretch>
            <a:fillRect/>
          </a:stretch>
        </p:blipFill>
        <p:spPr bwMode="auto">
          <a:xfrm>
            <a:off x="4724400" y="1295400"/>
            <a:ext cx="2032000" cy="3052763"/>
          </a:xfrm>
          <a:prstGeom prst="rect">
            <a:avLst/>
          </a:prstGeom>
          <a:noFill/>
          <a:ln w="9525">
            <a:noFill/>
            <a:miter lim="800000"/>
            <a:headEnd/>
            <a:tailEnd/>
          </a:ln>
        </p:spPr>
      </p:pic>
      <p:pic>
        <p:nvPicPr>
          <p:cNvPr id="24582" name="Picture 17" descr="KS112796-945x629"/>
          <p:cNvPicPr>
            <a:picLocks noChangeAspect="1" noChangeArrowheads="1"/>
          </p:cNvPicPr>
          <p:nvPr/>
        </p:nvPicPr>
        <p:blipFill>
          <a:blip r:embed="rId6" cstate="print"/>
          <a:srcRect/>
          <a:stretch>
            <a:fillRect/>
          </a:stretch>
        </p:blipFill>
        <p:spPr bwMode="auto">
          <a:xfrm>
            <a:off x="6553200" y="2971800"/>
            <a:ext cx="1765300" cy="2651125"/>
          </a:xfrm>
          <a:prstGeom prst="rect">
            <a:avLst/>
          </a:prstGeom>
          <a:noFill/>
          <a:ln w="9525">
            <a:noFill/>
            <a:miter lim="800000"/>
            <a:headEnd/>
            <a:tailEnd/>
          </a:ln>
        </p:spPr>
      </p:pic>
    </p:spTree>
    <p:extLst>
      <p:ext uri="{BB962C8B-B14F-4D97-AF65-F5344CB8AC3E}">
        <p14:creationId xmlns:p14="http://schemas.microsoft.com/office/powerpoint/2010/main" val="10111380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title"/>
          </p:nvPr>
        </p:nvSpPr>
        <p:spPr>
          <a:xfrm>
            <a:off x="457200" y="277813"/>
            <a:ext cx="8686800" cy="1139825"/>
          </a:xfrm>
        </p:spPr>
        <p:txBody>
          <a:bodyPr>
            <a:normAutofit fontScale="90000"/>
          </a:bodyPr>
          <a:lstStyle/>
          <a:p>
            <a:pPr eaLnBrk="1" fontAlgn="auto" hangingPunct="1">
              <a:spcAft>
                <a:spcPts val="0"/>
              </a:spcAft>
              <a:defRPr/>
            </a:pPr>
            <a:r>
              <a:rPr lang="en-US" smtClean="0"/>
              <a:t>Why do we need to differentiate instruction?</a:t>
            </a:r>
            <a:endParaRPr lang="fr-FR" smtClean="0"/>
          </a:p>
        </p:txBody>
      </p:sp>
      <p:pic>
        <p:nvPicPr>
          <p:cNvPr id="25603" name="Picture 6" descr="MPj03090680000[1]"/>
          <p:cNvPicPr>
            <a:picLocks noGrp="1" noChangeAspect="1" noChangeArrowheads="1"/>
          </p:cNvPicPr>
          <p:nvPr>
            <p:ph idx="4294967295"/>
          </p:nvPr>
        </p:nvPicPr>
        <p:blipFill>
          <a:blip r:embed="rId3" cstate="print"/>
          <a:srcRect/>
          <a:stretch>
            <a:fillRect/>
          </a:stretch>
        </p:blipFill>
        <p:spPr>
          <a:xfrm>
            <a:off x="1295400" y="1617663"/>
            <a:ext cx="6553200" cy="4402137"/>
          </a:xfrm>
        </p:spPr>
      </p:pic>
    </p:spTree>
    <p:extLst>
      <p:ext uri="{BB962C8B-B14F-4D97-AF65-F5344CB8AC3E}">
        <p14:creationId xmlns:p14="http://schemas.microsoft.com/office/powerpoint/2010/main" val="32006070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sz="quarter"/>
          </p:nvPr>
        </p:nvSpPr>
        <p:spPr/>
        <p:txBody>
          <a:bodyPr/>
          <a:lstStyle/>
          <a:p>
            <a:pPr eaLnBrk="1" fontAlgn="auto" hangingPunct="1">
              <a:spcAft>
                <a:spcPts val="0"/>
              </a:spcAft>
              <a:defRPr/>
            </a:pPr>
            <a:r>
              <a:rPr lang="en-US" dirty="0" smtClean="0"/>
              <a:t>Differentiating Instruction</a:t>
            </a:r>
          </a:p>
        </p:txBody>
      </p:sp>
      <p:sp>
        <p:nvSpPr>
          <p:cNvPr id="26627" name="Content Placeholder 6"/>
          <p:cNvSpPr>
            <a:spLocks noGrp="1"/>
          </p:cNvSpPr>
          <p:nvPr>
            <p:ph sz="quarter" idx="1"/>
          </p:nvPr>
        </p:nvSpPr>
        <p:spPr>
          <a:xfrm>
            <a:off x="457200" y="1600200"/>
            <a:ext cx="8153400" cy="4114800"/>
          </a:xfrm>
        </p:spPr>
        <p:txBody>
          <a:bodyPr/>
          <a:lstStyle/>
          <a:p>
            <a:r>
              <a:rPr lang="en-US" smtClean="0"/>
              <a:t>When teachers differentiate, they do so in response to a student’s readiness, interest, and/or learning profile.</a:t>
            </a:r>
          </a:p>
        </p:txBody>
      </p:sp>
    </p:spTree>
    <p:extLst>
      <p:ext uri="{BB962C8B-B14F-4D97-AF65-F5344CB8AC3E}">
        <p14:creationId xmlns:p14="http://schemas.microsoft.com/office/powerpoint/2010/main" val="6085794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p:txBody>
          <a:bodyPr/>
          <a:lstStyle/>
          <a:p>
            <a:pPr marL="173038" indent="-173038" eaLnBrk="1" hangingPunct="1">
              <a:buFontTx/>
              <a:buNone/>
            </a:pPr>
            <a:r>
              <a:rPr lang="en-US" sz="3100" smtClean="0"/>
              <a:t>“Readiness is a student’s entry point relative to a particular understanding or skill.”</a:t>
            </a:r>
          </a:p>
          <a:p>
            <a:pPr marL="173038" indent="-173038" eaLnBrk="1" hangingPunct="1">
              <a:buFontTx/>
              <a:buNone/>
            </a:pPr>
            <a:endParaRPr lang="en-US" sz="1400" smtClean="0"/>
          </a:p>
          <a:p>
            <a:pPr marL="173038" indent="-173038" algn="r" eaLnBrk="1" hangingPunct="1">
              <a:buFontTx/>
              <a:buNone/>
            </a:pPr>
            <a:r>
              <a:rPr lang="en-US" smtClean="0"/>
              <a:t>~ Carol Ann Tomlinson, 1999</a:t>
            </a:r>
          </a:p>
          <a:p>
            <a:pPr marL="173038" indent="-173038" algn="r" eaLnBrk="1" hangingPunct="1">
              <a:buFontTx/>
              <a:buNone/>
            </a:pPr>
            <a:r>
              <a:rPr lang="en-US" sz="1900" i="1" smtClean="0"/>
              <a:t>The Differentiated Classroom, </a:t>
            </a:r>
            <a:r>
              <a:rPr lang="en-US" sz="1900" smtClean="0"/>
              <a:t>p. 11</a:t>
            </a:r>
          </a:p>
          <a:p>
            <a:pPr marL="173038" indent="-173038" algn="r" eaLnBrk="1" hangingPunct="1">
              <a:buFontTx/>
              <a:buNone/>
            </a:pPr>
            <a:endParaRPr lang="en-US" sz="1900" smtClean="0"/>
          </a:p>
          <a:p>
            <a:pPr marL="173038" indent="-173038" eaLnBrk="1" hangingPunct="1">
              <a:buFontTx/>
              <a:buNone/>
            </a:pPr>
            <a:endParaRPr lang="en-US" sz="1900" smtClean="0"/>
          </a:p>
          <a:p>
            <a:pPr marL="173038" indent="-173038" eaLnBrk="1" hangingPunct="1"/>
            <a:endParaRPr lang="en-US" smtClean="0"/>
          </a:p>
        </p:txBody>
      </p:sp>
      <p:sp>
        <p:nvSpPr>
          <p:cNvPr id="105474" name="Rectangle 2"/>
          <p:cNvSpPr>
            <a:spLocks noGrp="1" noChangeArrowheads="1"/>
          </p:cNvSpPr>
          <p:nvPr>
            <p:ph type="title"/>
          </p:nvPr>
        </p:nvSpPr>
        <p:spPr/>
        <p:txBody>
          <a:bodyPr/>
          <a:lstStyle/>
          <a:p>
            <a:pPr eaLnBrk="1" fontAlgn="auto" hangingPunct="1">
              <a:spcAft>
                <a:spcPts val="0"/>
              </a:spcAft>
              <a:defRPr/>
            </a:pPr>
            <a:r>
              <a:rPr lang="en-US">
                <a:latin typeface="Tahoma" pitchFamily="34" charset="0"/>
              </a:rPr>
              <a:t>Readiness</a:t>
            </a:r>
          </a:p>
        </p:txBody>
      </p:sp>
    </p:spTree>
    <p:extLst>
      <p:ext uri="{BB962C8B-B14F-4D97-AF65-F5344CB8AC3E}">
        <p14:creationId xmlns:p14="http://schemas.microsoft.com/office/powerpoint/2010/main" val="550728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990600" y="457200"/>
            <a:ext cx="7024744" cy="1143000"/>
          </a:xfrm>
        </p:spPr>
        <p:txBody>
          <a:bodyPr/>
          <a:lstStyle/>
          <a:p>
            <a:pPr eaLnBrk="1" fontAlgn="auto" hangingPunct="1">
              <a:spcAft>
                <a:spcPts val="0"/>
              </a:spcAft>
              <a:defRPr/>
            </a:pPr>
            <a:r>
              <a:rPr lang="en-US" dirty="0">
                <a:latin typeface="Tahoma" pitchFamily="34" charset="0"/>
              </a:rPr>
              <a:t>Interest</a:t>
            </a:r>
          </a:p>
        </p:txBody>
      </p:sp>
      <p:sp>
        <p:nvSpPr>
          <p:cNvPr id="107523" name="Rectangle 3"/>
          <p:cNvSpPr>
            <a:spLocks noGrp="1" noChangeArrowheads="1"/>
          </p:cNvSpPr>
          <p:nvPr>
            <p:ph idx="1"/>
          </p:nvPr>
        </p:nvSpPr>
        <p:spPr>
          <a:xfrm>
            <a:off x="762000" y="1828800"/>
            <a:ext cx="7620000" cy="4038600"/>
          </a:xfrm>
        </p:spPr>
        <p:txBody>
          <a:bodyPr>
            <a:normAutofit fontScale="92500" lnSpcReduction="20000"/>
          </a:bodyPr>
          <a:lstStyle/>
          <a:p>
            <a:pPr marL="173038" indent="-173038" eaLnBrk="1" fontAlgn="auto" hangingPunct="1">
              <a:lnSpc>
                <a:spcPct val="80000"/>
              </a:lnSpc>
              <a:spcAft>
                <a:spcPts val="0"/>
              </a:spcAft>
              <a:buFontTx/>
              <a:buNone/>
              <a:defRPr/>
            </a:pPr>
            <a:r>
              <a:rPr lang="en-US" sz="2800" dirty="0" smtClean="0"/>
              <a:t>“Interest refers to student’s affinity, curiosity, or passion for a particular topic or skill.”</a:t>
            </a:r>
            <a:r>
              <a:rPr lang="en-US" sz="2100" dirty="0" smtClean="0"/>
              <a:t> </a:t>
            </a:r>
          </a:p>
          <a:p>
            <a:pPr marL="173038" indent="-173038" algn="r" eaLnBrk="1" fontAlgn="auto" hangingPunct="1">
              <a:lnSpc>
                <a:spcPct val="80000"/>
              </a:lnSpc>
              <a:spcAft>
                <a:spcPts val="0"/>
              </a:spcAft>
              <a:buFontTx/>
              <a:buNone/>
              <a:defRPr/>
            </a:pPr>
            <a:r>
              <a:rPr lang="en-US" sz="1200" dirty="0" smtClean="0"/>
              <a:t>~ Carol Ann Tomlinson, 1999</a:t>
            </a:r>
          </a:p>
          <a:p>
            <a:pPr marL="173038" indent="-173038" algn="r" eaLnBrk="1" fontAlgn="auto" hangingPunct="1">
              <a:lnSpc>
                <a:spcPct val="80000"/>
              </a:lnSpc>
              <a:spcAft>
                <a:spcPts val="0"/>
              </a:spcAft>
              <a:buFontTx/>
              <a:buNone/>
              <a:defRPr/>
            </a:pPr>
            <a:r>
              <a:rPr lang="en-US" sz="1200" i="1" dirty="0" smtClean="0"/>
              <a:t>The Differentiated Classroom, </a:t>
            </a:r>
            <a:r>
              <a:rPr lang="en-US" sz="1200" dirty="0" smtClean="0"/>
              <a:t>p. 11</a:t>
            </a:r>
          </a:p>
          <a:p>
            <a:pPr marL="173038" indent="-173038" eaLnBrk="1" fontAlgn="auto" hangingPunct="1">
              <a:lnSpc>
                <a:spcPct val="80000"/>
              </a:lnSpc>
              <a:spcAft>
                <a:spcPts val="0"/>
              </a:spcAft>
              <a:buFont typeface="Wingdings 3"/>
              <a:buChar char=""/>
              <a:defRPr/>
            </a:pPr>
            <a:endParaRPr lang="en-US" sz="800" dirty="0" smtClean="0"/>
          </a:p>
          <a:p>
            <a:pPr marL="173038" indent="-173038" eaLnBrk="1" fontAlgn="auto" hangingPunct="1">
              <a:lnSpc>
                <a:spcPct val="80000"/>
              </a:lnSpc>
              <a:spcAft>
                <a:spcPts val="0"/>
              </a:spcAft>
              <a:buFontTx/>
              <a:buNone/>
              <a:defRPr/>
            </a:pPr>
            <a:r>
              <a:rPr lang="en-US" sz="2800" dirty="0" smtClean="0"/>
              <a:t>“When interest is tapped, learning is more likely to be rewarding, and the student becomes a more autonomous learner (Bruner, 1961).” </a:t>
            </a:r>
          </a:p>
          <a:p>
            <a:pPr marL="173038" indent="-173038" algn="r" eaLnBrk="1" fontAlgn="auto" hangingPunct="1">
              <a:lnSpc>
                <a:spcPct val="80000"/>
              </a:lnSpc>
              <a:spcAft>
                <a:spcPts val="0"/>
              </a:spcAft>
              <a:buFontTx/>
              <a:buNone/>
              <a:defRPr/>
            </a:pPr>
            <a:r>
              <a:rPr lang="en-US" sz="1200" dirty="0" smtClean="0"/>
              <a:t>~ Carol Ann Tomlinson &amp; Susan </a:t>
            </a:r>
            <a:r>
              <a:rPr lang="en-US" sz="1200" dirty="0" err="1" smtClean="0"/>
              <a:t>Demirsky</a:t>
            </a:r>
            <a:r>
              <a:rPr lang="en-US" sz="1200" dirty="0" smtClean="0"/>
              <a:t> Allan, 2000</a:t>
            </a:r>
          </a:p>
          <a:p>
            <a:pPr marL="173038" indent="-173038" algn="r" eaLnBrk="1" fontAlgn="auto" hangingPunct="1">
              <a:lnSpc>
                <a:spcPct val="80000"/>
              </a:lnSpc>
              <a:spcAft>
                <a:spcPts val="0"/>
              </a:spcAft>
              <a:buFontTx/>
              <a:buNone/>
              <a:defRPr/>
            </a:pPr>
            <a:r>
              <a:rPr lang="en-US" sz="1200" i="1" dirty="0" smtClean="0"/>
              <a:t>Leadership for Differentiating Schools &amp; Classrooms, </a:t>
            </a:r>
            <a:r>
              <a:rPr lang="en-US" sz="1200" dirty="0" smtClean="0"/>
              <a:t>p. 19</a:t>
            </a:r>
          </a:p>
          <a:p>
            <a:pPr marL="173038" indent="-173038" algn="r" eaLnBrk="1" fontAlgn="auto" hangingPunct="1">
              <a:lnSpc>
                <a:spcPct val="80000"/>
              </a:lnSpc>
              <a:spcAft>
                <a:spcPts val="0"/>
              </a:spcAft>
              <a:buFontTx/>
              <a:buNone/>
              <a:defRPr/>
            </a:pPr>
            <a:endParaRPr lang="en-US" sz="800" dirty="0" smtClean="0"/>
          </a:p>
          <a:p>
            <a:pPr marL="173038" indent="-173038" eaLnBrk="1" fontAlgn="auto" hangingPunct="1">
              <a:lnSpc>
                <a:spcPct val="80000"/>
              </a:lnSpc>
              <a:spcAft>
                <a:spcPts val="0"/>
              </a:spcAft>
              <a:buFontTx/>
              <a:buNone/>
              <a:defRPr/>
            </a:pPr>
            <a:r>
              <a:rPr lang="en-US" sz="2800" dirty="0" smtClean="0"/>
              <a:t>“By helping students discover and pursue their passions, we can maximize their engagement in learning, their productivity, and their individual talents (</a:t>
            </a:r>
            <a:r>
              <a:rPr lang="en-US" sz="2800" dirty="0" err="1" smtClean="0"/>
              <a:t>Amabile</a:t>
            </a:r>
            <a:r>
              <a:rPr lang="en-US" sz="2800" dirty="0" smtClean="0"/>
              <a:t>, 1983; Collins &amp; </a:t>
            </a:r>
            <a:r>
              <a:rPr lang="en-US" sz="2800" dirty="0" err="1" smtClean="0"/>
              <a:t>Amabile</a:t>
            </a:r>
            <a:r>
              <a:rPr lang="en-US" sz="2800" dirty="0" smtClean="0"/>
              <a:t>, 1999).”</a:t>
            </a:r>
          </a:p>
          <a:p>
            <a:pPr marL="173038" indent="-173038" algn="r" eaLnBrk="1" fontAlgn="auto" hangingPunct="1">
              <a:lnSpc>
                <a:spcPct val="80000"/>
              </a:lnSpc>
              <a:spcAft>
                <a:spcPts val="0"/>
              </a:spcAft>
              <a:buFontTx/>
              <a:buNone/>
              <a:defRPr/>
            </a:pPr>
            <a:r>
              <a:rPr lang="en-US" sz="1200" dirty="0" smtClean="0"/>
              <a:t>~ Carol Ann Tomlinson &amp; Susan </a:t>
            </a:r>
            <a:r>
              <a:rPr lang="en-US" sz="1200" dirty="0" err="1" smtClean="0"/>
              <a:t>Demirsky</a:t>
            </a:r>
            <a:r>
              <a:rPr lang="en-US" sz="1200" dirty="0" smtClean="0"/>
              <a:t> Allan, 2000</a:t>
            </a:r>
          </a:p>
          <a:p>
            <a:pPr marL="173038" indent="-173038" algn="r" eaLnBrk="1" fontAlgn="auto" hangingPunct="1">
              <a:lnSpc>
                <a:spcPct val="80000"/>
              </a:lnSpc>
              <a:spcAft>
                <a:spcPts val="0"/>
              </a:spcAft>
              <a:buFontTx/>
              <a:buNone/>
              <a:defRPr/>
            </a:pPr>
            <a:r>
              <a:rPr lang="en-US" sz="1200" i="1" dirty="0" smtClean="0"/>
              <a:t>Leadership for Differentiating Schools &amp; Classrooms, </a:t>
            </a:r>
            <a:r>
              <a:rPr lang="en-US" sz="1200" dirty="0" smtClean="0"/>
              <a:t>p. 14</a:t>
            </a:r>
            <a:endParaRPr lang="en-US" sz="1200" dirty="0"/>
          </a:p>
        </p:txBody>
      </p:sp>
    </p:spTree>
    <p:extLst>
      <p:ext uri="{BB962C8B-B14F-4D97-AF65-F5344CB8AC3E}">
        <p14:creationId xmlns:p14="http://schemas.microsoft.com/office/powerpoint/2010/main" val="18900219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How Have You Been?</a:t>
            </a:r>
            <a:endParaRPr lang="en-CA" b="1" dirty="0"/>
          </a:p>
        </p:txBody>
      </p:sp>
      <p:sp>
        <p:nvSpPr>
          <p:cNvPr id="5" name="Picture Placeholder 4"/>
          <p:cNvSpPr>
            <a:spLocks noGrp="1"/>
          </p:cNvSpPr>
          <p:nvPr>
            <p:ph type="pic" idx="1"/>
          </p:nvPr>
        </p:nvSpPr>
        <p:spPr/>
      </p:sp>
      <p:sp>
        <p:nvSpPr>
          <p:cNvPr id="6" name="Text Placeholder 5"/>
          <p:cNvSpPr>
            <a:spLocks noGrp="1"/>
          </p:cNvSpPr>
          <p:nvPr>
            <p:ph type="body" sz="half" idx="2"/>
          </p:nvPr>
        </p:nvSpPr>
        <p:spPr/>
        <p:txBody>
          <a:bodyPr/>
          <a:lstStyle/>
          <a:p>
            <a:r>
              <a:rPr lang="en-US" dirty="0" smtClean="0"/>
              <a:t>Insights, </a:t>
            </a:r>
            <a:r>
              <a:rPr lang="en-US" dirty="0" err="1" smtClean="0"/>
              <a:t>Hindsights</a:t>
            </a:r>
            <a:r>
              <a:rPr lang="en-US" dirty="0" smtClean="0"/>
              <a:t>, Oversights since we met last</a:t>
            </a:r>
            <a:endParaRPr lang="en-CA" dirty="0"/>
          </a:p>
        </p:txBody>
      </p:sp>
      <p:pic>
        <p:nvPicPr>
          <p:cNvPr id="1027" name="Picture 3" descr="d:\users\mnygard\AppData\Local\Microsoft\Windows\Temporary Internet Files\Content.IE5\23AZHG88\MC90007873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1428176"/>
            <a:ext cx="2261351" cy="3934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4219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idx="1"/>
          </p:nvPr>
        </p:nvSpPr>
        <p:spPr>
          <a:xfrm>
            <a:off x="1066800" y="2133600"/>
            <a:ext cx="7543800" cy="4419600"/>
          </a:xfrm>
        </p:spPr>
        <p:txBody>
          <a:bodyPr/>
          <a:lstStyle/>
          <a:p>
            <a:pPr marL="115888" indent="-115888" eaLnBrk="1" hangingPunct="1">
              <a:lnSpc>
                <a:spcPct val="80000"/>
              </a:lnSpc>
              <a:buFontTx/>
              <a:buNone/>
            </a:pPr>
            <a:r>
              <a:rPr lang="en-US" sz="2600" dirty="0" smtClean="0"/>
              <a:t>“Learning profile refers to ways in which we learn best as individuals. Each of us knows some ways of learning that are quite effective for us, and others that slow us down or make learning feel awkward. . . . The goals of learning-profile differentiation are to help individual learners understand modes of learning that work best for them, and to offer those options so that each learner finds a good learning fit in the classroom.”</a:t>
            </a:r>
          </a:p>
          <a:p>
            <a:pPr marL="115888" indent="-115888" algn="r" eaLnBrk="1" hangingPunct="1">
              <a:lnSpc>
                <a:spcPct val="80000"/>
              </a:lnSpc>
              <a:buFontTx/>
              <a:buNone/>
            </a:pPr>
            <a:r>
              <a:rPr lang="en-US" sz="2200" dirty="0" smtClean="0"/>
              <a:t>~ Carol Ann Tomlinson, 2001</a:t>
            </a:r>
          </a:p>
          <a:p>
            <a:pPr marL="115888" indent="-115888" algn="r" eaLnBrk="1" hangingPunct="1">
              <a:lnSpc>
                <a:spcPct val="80000"/>
              </a:lnSpc>
              <a:buFontTx/>
              <a:buNone/>
            </a:pPr>
            <a:r>
              <a:rPr lang="en-US" sz="1600" i="1" dirty="0" smtClean="0"/>
              <a:t>How to Differentiate Instruction in </a:t>
            </a:r>
          </a:p>
          <a:p>
            <a:pPr marL="115888" indent="-115888" algn="r" eaLnBrk="1" hangingPunct="1">
              <a:lnSpc>
                <a:spcPct val="80000"/>
              </a:lnSpc>
              <a:buFontTx/>
              <a:buNone/>
            </a:pPr>
            <a:r>
              <a:rPr lang="en-US" sz="1600" i="1" dirty="0" smtClean="0"/>
              <a:t>Mixed-ability Classrooms</a:t>
            </a:r>
            <a:r>
              <a:rPr lang="en-US" sz="1600" dirty="0" smtClean="0"/>
              <a:t>, p. 60</a:t>
            </a:r>
          </a:p>
        </p:txBody>
      </p:sp>
      <p:sp>
        <p:nvSpPr>
          <p:cNvPr id="115715" name="Rectangle 3"/>
          <p:cNvSpPr>
            <a:spLocks noGrp="1" noChangeArrowheads="1"/>
          </p:cNvSpPr>
          <p:nvPr>
            <p:ph type="title"/>
          </p:nvPr>
        </p:nvSpPr>
        <p:spPr>
          <a:xfrm>
            <a:off x="990600" y="457200"/>
            <a:ext cx="7024744" cy="1143000"/>
          </a:xfrm>
        </p:spPr>
        <p:txBody>
          <a:bodyPr/>
          <a:lstStyle/>
          <a:p>
            <a:pPr eaLnBrk="1" fontAlgn="auto" hangingPunct="1">
              <a:spcAft>
                <a:spcPts val="0"/>
              </a:spcAft>
              <a:defRPr/>
            </a:pPr>
            <a:r>
              <a:rPr lang="en-US" dirty="0">
                <a:latin typeface="Tahoma" pitchFamily="34" charset="0"/>
              </a:rPr>
              <a:t>Learning Profile</a:t>
            </a:r>
          </a:p>
        </p:txBody>
      </p:sp>
    </p:spTree>
    <p:extLst>
      <p:ext uri="{BB962C8B-B14F-4D97-AF65-F5344CB8AC3E}">
        <p14:creationId xmlns:p14="http://schemas.microsoft.com/office/powerpoint/2010/main" val="9147530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9"/>
          <p:cNvSpPr>
            <a:spLocks noChangeArrowheads="1"/>
          </p:cNvSpPr>
          <p:nvPr/>
        </p:nvSpPr>
        <p:spPr bwMode="auto">
          <a:xfrm>
            <a:off x="546100" y="1441450"/>
            <a:ext cx="2949575" cy="0"/>
          </a:xfrm>
          <a:prstGeom prst="rect">
            <a:avLst/>
          </a:prstGeom>
          <a:noFill/>
          <a:ln w="9525">
            <a:noFill/>
            <a:miter lim="800000"/>
            <a:headEnd/>
            <a:tailEnd/>
          </a:ln>
        </p:spPr>
        <p:txBody>
          <a:bodyPr wrap="none">
            <a:spAutoFit/>
          </a:bodyPr>
          <a:lstStyle/>
          <a:p>
            <a:endParaRPr lang="en-US">
              <a:latin typeface="Lucida Sans Unicode" pitchFamily="34" charset="0"/>
            </a:endParaRPr>
          </a:p>
        </p:txBody>
      </p:sp>
      <p:sp>
        <p:nvSpPr>
          <p:cNvPr id="34819" name="Rectangle 68"/>
          <p:cNvSpPr>
            <a:spLocks noChangeArrowheads="1"/>
          </p:cNvSpPr>
          <p:nvPr/>
        </p:nvSpPr>
        <p:spPr bwMode="auto">
          <a:xfrm>
            <a:off x="533400" y="3336925"/>
            <a:ext cx="7924800" cy="457200"/>
          </a:xfrm>
          <a:prstGeom prst="rect">
            <a:avLst/>
          </a:prstGeom>
          <a:noFill/>
          <a:ln w="9525">
            <a:noFill/>
            <a:miter lim="800000"/>
            <a:headEnd/>
            <a:tailEnd/>
          </a:ln>
        </p:spPr>
        <p:txBody>
          <a:bodyPr>
            <a:spAutoFit/>
          </a:bodyPr>
          <a:lstStyle/>
          <a:p>
            <a:r>
              <a:rPr lang="en-US" sz="2400">
                <a:latin typeface="Trebuchet MS" pitchFamily="34" charset="0"/>
              </a:rPr>
              <a:t>Not Differentiated                           Fully Differentiated</a:t>
            </a:r>
          </a:p>
        </p:txBody>
      </p:sp>
      <p:sp>
        <p:nvSpPr>
          <p:cNvPr id="34820" name="Rectangle 69"/>
          <p:cNvSpPr>
            <a:spLocks noChangeArrowheads="1"/>
          </p:cNvSpPr>
          <p:nvPr/>
        </p:nvSpPr>
        <p:spPr bwMode="auto">
          <a:xfrm>
            <a:off x="76200" y="914400"/>
            <a:ext cx="8305800" cy="5059363"/>
          </a:xfrm>
          <a:prstGeom prst="rect">
            <a:avLst/>
          </a:prstGeom>
          <a:noFill/>
          <a:ln w="9525">
            <a:noFill/>
            <a:miter lim="800000"/>
            <a:headEnd/>
            <a:tailEnd/>
          </a:ln>
        </p:spPr>
        <p:txBody>
          <a:bodyPr/>
          <a:lstStyle/>
          <a:p>
            <a:pPr marL="166688">
              <a:spcBef>
                <a:spcPct val="20000"/>
              </a:spcBef>
              <a:buClr>
                <a:srgbClr val="000099"/>
              </a:buClr>
              <a:buSzPct val="70000"/>
              <a:buFont typeface="Wingdings" pitchFamily="2" charset="2"/>
              <a:buNone/>
            </a:pPr>
            <a:r>
              <a:rPr lang="en-US" sz="2900">
                <a:latin typeface="Verdana" pitchFamily="34" charset="0"/>
              </a:rPr>
              <a:t>Examine the differentiation continuum and place yourself on the continuum for each of the specific areas.</a:t>
            </a:r>
          </a:p>
          <a:p>
            <a:pPr marL="166688">
              <a:spcBef>
                <a:spcPct val="20000"/>
              </a:spcBef>
              <a:buClr>
                <a:srgbClr val="000099"/>
              </a:buClr>
              <a:buSzPct val="70000"/>
              <a:buFont typeface="Wingdings" pitchFamily="2" charset="2"/>
              <a:buNone/>
            </a:pPr>
            <a:endParaRPr lang="en-US" sz="2900">
              <a:latin typeface="Verdana" pitchFamily="34" charset="0"/>
            </a:endParaRPr>
          </a:p>
          <a:p>
            <a:pPr marL="166688">
              <a:spcBef>
                <a:spcPct val="20000"/>
              </a:spcBef>
              <a:buClr>
                <a:srgbClr val="000099"/>
              </a:buClr>
              <a:buSzPct val="70000"/>
              <a:buFont typeface="Wingdings" pitchFamily="2" charset="2"/>
              <a:buNone/>
            </a:pPr>
            <a:endParaRPr lang="en-US" sz="1700">
              <a:latin typeface="Verdana" pitchFamily="34" charset="0"/>
            </a:endParaRPr>
          </a:p>
        </p:txBody>
      </p:sp>
      <p:sp>
        <p:nvSpPr>
          <p:cNvPr id="34821" name="Line 70"/>
          <p:cNvSpPr>
            <a:spLocks noChangeShapeType="1"/>
          </p:cNvSpPr>
          <p:nvPr/>
        </p:nvSpPr>
        <p:spPr bwMode="auto">
          <a:xfrm>
            <a:off x="533400" y="3943350"/>
            <a:ext cx="7848600" cy="0"/>
          </a:xfrm>
          <a:prstGeom prst="line">
            <a:avLst/>
          </a:prstGeom>
          <a:noFill/>
          <a:ln w="57150">
            <a:solidFill>
              <a:srgbClr val="000000"/>
            </a:solidFill>
            <a:round/>
            <a:headEnd/>
            <a:tailEnd type="stealth" w="lg" len="lg"/>
          </a:ln>
        </p:spPr>
        <p:txBody>
          <a:bodyPr/>
          <a:lstStyle/>
          <a:p>
            <a:endParaRPr lang="en-US"/>
          </a:p>
        </p:txBody>
      </p:sp>
      <p:sp>
        <p:nvSpPr>
          <p:cNvPr id="34822" name="Rectangle 71"/>
          <p:cNvSpPr>
            <a:spLocks noChangeArrowheads="1"/>
          </p:cNvSpPr>
          <p:nvPr/>
        </p:nvSpPr>
        <p:spPr bwMode="auto">
          <a:xfrm>
            <a:off x="1603375" y="1204913"/>
            <a:ext cx="2949575" cy="0"/>
          </a:xfrm>
          <a:prstGeom prst="rect">
            <a:avLst/>
          </a:prstGeom>
          <a:noFill/>
          <a:ln w="9525">
            <a:noFill/>
            <a:miter lim="800000"/>
            <a:headEnd/>
            <a:tailEnd/>
          </a:ln>
        </p:spPr>
        <p:txBody>
          <a:bodyPr wrap="none">
            <a:spAutoFit/>
          </a:bodyPr>
          <a:lstStyle/>
          <a:p>
            <a:endParaRPr lang="en-US">
              <a:latin typeface="Lucida Sans Unicode" pitchFamily="34" charset="0"/>
            </a:endParaRPr>
          </a:p>
        </p:txBody>
      </p:sp>
      <p:grpSp>
        <p:nvGrpSpPr>
          <p:cNvPr id="34823" name="Group 72"/>
          <p:cNvGrpSpPr>
            <a:grpSpLocks/>
          </p:cNvGrpSpPr>
          <p:nvPr/>
        </p:nvGrpSpPr>
        <p:grpSpPr bwMode="auto">
          <a:xfrm>
            <a:off x="304800" y="762000"/>
            <a:ext cx="8534400" cy="5257800"/>
            <a:chOff x="204" y="768"/>
            <a:chExt cx="5376" cy="3312"/>
          </a:xfrm>
        </p:grpSpPr>
        <p:sp>
          <p:nvSpPr>
            <p:cNvPr id="34856" name="Rectangle 73"/>
            <p:cNvSpPr>
              <a:spLocks noChangeArrowheads="1"/>
            </p:cNvSpPr>
            <p:nvPr/>
          </p:nvSpPr>
          <p:spPr bwMode="auto">
            <a:xfrm>
              <a:off x="204" y="768"/>
              <a:ext cx="5376" cy="3312"/>
            </a:xfrm>
            <a:prstGeom prst="rect">
              <a:avLst/>
            </a:prstGeom>
            <a:solidFill>
              <a:schemeClr val="bg1"/>
            </a:solidFill>
            <a:ln w="9525">
              <a:solidFill>
                <a:schemeClr val="bg1"/>
              </a:solidFill>
              <a:miter lim="800000"/>
              <a:headEnd/>
              <a:tailEnd/>
            </a:ln>
          </p:spPr>
          <p:txBody>
            <a:bodyPr wrap="none" anchor="ctr"/>
            <a:lstStyle/>
            <a:p>
              <a:endParaRPr lang="en-US">
                <a:latin typeface="Lucida Sans Unicode" pitchFamily="34" charset="0"/>
              </a:endParaRPr>
            </a:p>
          </p:txBody>
        </p:sp>
        <p:sp>
          <p:nvSpPr>
            <p:cNvPr id="34857" name="Line 74"/>
            <p:cNvSpPr>
              <a:spLocks noChangeShapeType="1"/>
            </p:cNvSpPr>
            <p:nvPr/>
          </p:nvSpPr>
          <p:spPr bwMode="auto">
            <a:xfrm>
              <a:off x="384" y="1056"/>
              <a:ext cx="4896" cy="0"/>
            </a:xfrm>
            <a:prstGeom prst="line">
              <a:avLst/>
            </a:prstGeom>
            <a:noFill/>
            <a:ln w="57150">
              <a:solidFill>
                <a:srgbClr val="000000"/>
              </a:solidFill>
              <a:round/>
              <a:headEnd/>
              <a:tailEnd type="stealth" w="lg" len="lg"/>
            </a:ln>
          </p:spPr>
          <p:txBody>
            <a:bodyPr/>
            <a:lstStyle/>
            <a:p>
              <a:endParaRPr lang="en-US"/>
            </a:p>
          </p:txBody>
        </p:sp>
        <p:sp>
          <p:nvSpPr>
            <p:cNvPr id="34858" name="Rectangle 75"/>
            <p:cNvSpPr>
              <a:spLocks noChangeArrowheads="1"/>
            </p:cNvSpPr>
            <p:nvPr/>
          </p:nvSpPr>
          <p:spPr bwMode="auto">
            <a:xfrm>
              <a:off x="384" y="768"/>
              <a:ext cx="1324" cy="231"/>
            </a:xfrm>
            <a:prstGeom prst="rect">
              <a:avLst/>
            </a:prstGeom>
            <a:noFill/>
            <a:ln w="9525">
              <a:noFill/>
              <a:miter lim="800000"/>
              <a:headEnd/>
              <a:tailEnd/>
            </a:ln>
          </p:spPr>
          <p:txBody>
            <a:bodyPr wrap="none">
              <a:spAutoFit/>
            </a:bodyPr>
            <a:lstStyle/>
            <a:p>
              <a:r>
                <a:rPr lang="en-US" b="1" i="1">
                  <a:latin typeface="Lucida Sans Unicode" pitchFamily="34" charset="0"/>
                </a:rPr>
                <a:t>Not Differentiated</a:t>
              </a:r>
            </a:p>
          </p:txBody>
        </p:sp>
        <p:sp>
          <p:nvSpPr>
            <p:cNvPr id="34859" name="Rectangle 76"/>
            <p:cNvSpPr>
              <a:spLocks noChangeArrowheads="1"/>
            </p:cNvSpPr>
            <p:nvPr/>
          </p:nvSpPr>
          <p:spPr bwMode="auto">
            <a:xfrm>
              <a:off x="3792" y="768"/>
              <a:ext cx="1420" cy="231"/>
            </a:xfrm>
            <a:prstGeom prst="rect">
              <a:avLst/>
            </a:prstGeom>
            <a:noFill/>
            <a:ln w="9525">
              <a:noFill/>
              <a:miter lim="800000"/>
              <a:headEnd/>
              <a:tailEnd/>
            </a:ln>
          </p:spPr>
          <p:txBody>
            <a:bodyPr wrap="none">
              <a:spAutoFit/>
            </a:bodyPr>
            <a:lstStyle/>
            <a:p>
              <a:r>
                <a:rPr lang="en-US" b="1" i="1" dirty="0">
                  <a:latin typeface="Lucida Sans Unicode" pitchFamily="34" charset="0"/>
                </a:rPr>
                <a:t>Fully Differentiated</a:t>
              </a:r>
            </a:p>
          </p:txBody>
        </p:sp>
      </p:grpSp>
      <p:graphicFrame>
        <p:nvGraphicFramePr>
          <p:cNvPr id="78925" name="Group 77"/>
          <p:cNvGraphicFramePr>
            <a:graphicFrameLocks noGrp="1"/>
          </p:cNvGraphicFramePr>
          <p:nvPr/>
        </p:nvGraphicFramePr>
        <p:xfrm>
          <a:off x="304800" y="1512888"/>
          <a:ext cx="8382000" cy="334963"/>
        </p:xfrm>
        <a:graphic>
          <a:graphicData uri="http://schemas.openxmlformats.org/drawingml/2006/table">
            <a:tbl>
              <a:tblPr/>
              <a:tblGrid>
                <a:gridCol w="4191000"/>
                <a:gridCol w="4191000"/>
              </a:tblGrid>
              <a:tr h="334963">
                <a:tc>
                  <a:txBody>
                    <a:bodyPr/>
                    <a:lstStyle/>
                    <a:p>
                      <a:pPr marL="0" marR="0" lvl="0" indent="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Assessment is at the end.</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Assessment is ongoing.</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solidFill>
                      <a:schemeClr val="bg1"/>
                    </a:solidFill>
                  </a:tcPr>
                </a:tc>
              </a:tr>
            </a:tbl>
          </a:graphicData>
        </a:graphic>
      </p:graphicFrame>
      <p:graphicFrame>
        <p:nvGraphicFramePr>
          <p:cNvPr id="78934" name="Group 86"/>
          <p:cNvGraphicFramePr>
            <a:graphicFrameLocks noGrp="1"/>
          </p:cNvGraphicFramePr>
          <p:nvPr/>
        </p:nvGraphicFramePr>
        <p:xfrm>
          <a:off x="304800" y="1924050"/>
          <a:ext cx="8382000" cy="381000"/>
        </p:xfrm>
        <a:graphic>
          <a:graphicData uri="http://schemas.openxmlformats.org/drawingml/2006/table">
            <a:tbl>
              <a:tblPr/>
              <a:tblGrid>
                <a:gridCol w="4191000"/>
                <a:gridCol w="4191000"/>
              </a:tblGrid>
              <a:tr h="381000">
                <a:tc>
                  <a:txBody>
                    <a:bodyPr/>
                    <a:lstStyle/>
                    <a:p>
                      <a:pPr marL="342900" marR="0" lvl="0" indent="-34290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A single form of assessment is used.</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Diagnostic assessment is used.</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graphicFrame>
        <p:nvGraphicFramePr>
          <p:cNvPr id="78941" name="Group 93"/>
          <p:cNvGraphicFramePr>
            <a:graphicFrameLocks noGrp="1"/>
          </p:cNvGraphicFramePr>
          <p:nvPr/>
        </p:nvGraphicFramePr>
        <p:xfrm>
          <a:off x="304800" y="3676650"/>
          <a:ext cx="8382000" cy="381000"/>
        </p:xfrm>
        <a:graphic>
          <a:graphicData uri="http://schemas.openxmlformats.org/drawingml/2006/table">
            <a:tbl>
              <a:tblPr/>
              <a:tblGrid>
                <a:gridCol w="4191000"/>
                <a:gridCol w="4191000"/>
              </a:tblGrid>
              <a:tr h="381000">
                <a:tc>
                  <a:txBody>
                    <a:bodyPr/>
                    <a:lstStyle/>
                    <a:p>
                      <a:pPr marL="342900" marR="0" lvl="0" indent="-34290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Intelligence is viewed narrowly.</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Multiple forms of intelligence are valued.</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graphicFrame>
        <p:nvGraphicFramePr>
          <p:cNvPr id="78948" name="Group 100"/>
          <p:cNvGraphicFramePr>
            <a:graphicFrameLocks noGrp="1"/>
          </p:cNvGraphicFramePr>
          <p:nvPr/>
        </p:nvGraphicFramePr>
        <p:xfrm>
          <a:off x="304800" y="4057650"/>
          <a:ext cx="8382000" cy="381000"/>
        </p:xfrm>
        <a:graphic>
          <a:graphicData uri="http://schemas.openxmlformats.org/drawingml/2006/table">
            <a:tbl>
              <a:tblPr/>
              <a:tblGrid>
                <a:gridCol w="4191000"/>
                <a:gridCol w="4191000"/>
              </a:tblGrid>
              <a:tr h="381000">
                <a:tc>
                  <a:txBody>
                    <a:bodyPr/>
                    <a:lstStyle/>
                    <a:p>
                      <a:pPr marL="342900" marR="0" lvl="0" indent="-34290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Single option assignments.</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Assignments offer multiple options.</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graphicFrame>
        <p:nvGraphicFramePr>
          <p:cNvPr id="78998" name="Group 150"/>
          <p:cNvGraphicFramePr>
            <a:graphicFrameLocks noGrp="1"/>
          </p:cNvGraphicFramePr>
          <p:nvPr/>
        </p:nvGraphicFramePr>
        <p:xfrm>
          <a:off x="304800" y="4408488"/>
          <a:ext cx="8382000" cy="320040"/>
        </p:xfrm>
        <a:graphic>
          <a:graphicData uri="http://schemas.openxmlformats.org/drawingml/2006/table">
            <a:tbl>
              <a:tblPr/>
              <a:tblGrid>
                <a:gridCol w="3886200"/>
                <a:gridCol w="4495800"/>
              </a:tblGrid>
              <a:tr h="304800">
                <a:tc>
                  <a:txBody>
                    <a:bodyPr/>
                    <a:lstStyle/>
                    <a:p>
                      <a:pPr marL="342900" marR="0" lvl="0" indent="-34290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Time is inflexible.</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Time is flexible in terms of student needs.</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graphicFrame>
        <p:nvGraphicFramePr>
          <p:cNvPr id="78962" name="Group 114"/>
          <p:cNvGraphicFramePr>
            <a:graphicFrameLocks noGrp="1"/>
          </p:cNvGraphicFramePr>
          <p:nvPr/>
        </p:nvGraphicFramePr>
        <p:xfrm>
          <a:off x="304800" y="2686050"/>
          <a:ext cx="8382000" cy="334963"/>
        </p:xfrm>
        <a:graphic>
          <a:graphicData uri="http://schemas.openxmlformats.org/drawingml/2006/table">
            <a:tbl>
              <a:tblPr/>
              <a:tblGrid>
                <a:gridCol w="4191000"/>
                <a:gridCol w="4191000"/>
              </a:tblGrid>
              <a:tr h="334963">
                <a:tc>
                  <a:txBody>
                    <a:bodyPr/>
                    <a:lstStyle/>
                    <a:p>
                      <a:pPr marL="342900" marR="0" lvl="0" indent="-34290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Instruction is whole class.</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Flexible grouping is practiced.</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graphicFrame>
        <p:nvGraphicFramePr>
          <p:cNvPr id="78969" name="Group 121"/>
          <p:cNvGraphicFramePr>
            <a:graphicFrameLocks noGrp="1"/>
          </p:cNvGraphicFramePr>
          <p:nvPr/>
        </p:nvGraphicFramePr>
        <p:xfrm>
          <a:off x="304800" y="2305050"/>
          <a:ext cx="8382000" cy="381000"/>
        </p:xfrm>
        <a:graphic>
          <a:graphicData uri="http://schemas.openxmlformats.org/drawingml/2006/table">
            <a:tbl>
              <a:tblPr/>
              <a:tblGrid>
                <a:gridCol w="4191000"/>
                <a:gridCol w="4191000"/>
              </a:tblGrid>
              <a:tr h="381000">
                <a:tc>
                  <a:txBody>
                    <a:bodyPr/>
                    <a:lstStyle/>
                    <a:p>
                      <a:pPr marL="342900" marR="0" lvl="0" indent="-34290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Teacher directs student behavior.</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Teacher scaffolds self-reliant learning.</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graphicFrame>
        <p:nvGraphicFramePr>
          <p:cNvPr id="78976" name="Group 128"/>
          <p:cNvGraphicFramePr>
            <a:graphicFrameLocks noGrp="1"/>
          </p:cNvGraphicFramePr>
          <p:nvPr/>
        </p:nvGraphicFramePr>
        <p:xfrm>
          <a:off x="304800" y="3048000"/>
          <a:ext cx="8382000" cy="609600"/>
        </p:xfrm>
        <a:graphic>
          <a:graphicData uri="http://schemas.openxmlformats.org/drawingml/2006/table">
            <a:tbl>
              <a:tblPr/>
              <a:tblGrid>
                <a:gridCol w="4191000"/>
                <a:gridCol w="4191000"/>
              </a:tblGrid>
              <a:tr h="609600">
                <a:tc>
                  <a:txBody>
                    <a:bodyPr/>
                    <a:lstStyle/>
                    <a:p>
                      <a:pPr marL="0" marR="0" lvl="0" indent="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Coverage of texts and curriculum </a:t>
                      </a:r>
                      <a:br>
                        <a:rPr kumimoji="0" lang="en-US" sz="1500" b="0" i="0" u="none" strike="noStrike" cap="none" normalizeH="0" baseline="0" smtClean="0">
                          <a:ln>
                            <a:noFill/>
                          </a:ln>
                          <a:solidFill>
                            <a:schemeClr val="tx1"/>
                          </a:solidFill>
                          <a:effectLst/>
                          <a:latin typeface="Verdana" pitchFamily="34" charset="0"/>
                          <a:cs typeface="Times New Roman" pitchFamily="18" charset="0"/>
                        </a:rPr>
                      </a:br>
                      <a:r>
                        <a:rPr kumimoji="0" lang="en-US" sz="1500" b="0" i="0" u="none" strike="noStrike" cap="none" normalizeH="0" baseline="0" smtClean="0">
                          <a:ln>
                            <a:noFill/>
                          </a:ln>
                          <a:solidFill>
                            <a:schemeClr val="tx1"/>
                          </a:solidFill>
                          <a:effectLst/>
                          <a:latin typeface="Verdana" pitchFamily="34" charset="0"/>
                          <a:cs typeface="Times New Roman" pitchFamily="18" charset="0"/>
                        </a:rPr>
                        <a:t>drive instruction.</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Materials are varied.</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graphicFrame>
        <p:nvGraphicFramePr>
          <p:cNvPr id="78999" name="Group 151"/>
          <p:cNvGraphicFramePr>
            <a:graphicFrameLocks noGrp="1"/>
          </p:cNvGraphicFramePr>
          <p:nvPr/>
        </p:nvGraphicFramePr>
        <p:xfrm>
          <a:off x="304800" y="4819650"/>
          <a:ext cx="8382000" cy="579438"/>
        </p:xfrm>
        <a:graphic>
          <a:graphicData uri="http://schemas.openxmlformats.org/drawingml/2006/table">
            <a:tbl>
              <a:tblPr/>
              <a:tblGrid>
                <a:gridCol w="3886200"/>
                <a:gridCol w="4495800"/>
              </a:tblGrid>
              <a:tr h="579438">
                <a:tc>
                  <a:txBody>
                    <a:bodyPr/>
                    <a:lstStyle/>
                    <a:p>
                      <a:pPr marL="342900" marR="0" lvl="0" indent="-34290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Teacher solves problems.</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Teacher facilitates student problem-solving.</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graphicFrame>
        <p:nvGraphicFramePr>
          <p:cNvPr id="79001" name="Group 153"/>
          <p:cNvGraphicFramePr>
            <a:graphicFrameLocks noGrp="1"/>
          </p:cNvGraphicFramePr>
          <p:nvPr/>
        </p:nvGraphicFramePr>
        <p:xfrm>
          <a:off x="304800" y="5257800"/>
          <a:ext cx="8382000" cy="762000"/>
        </p:xfrm>
        <a:graphic>
          <a:graphicData uri="http://schemas.openxmlformats.org/drawingml/2006/table">
            <a:tbl>
              <a:tblPr/>
              <a:tblGrid>
                <a:gridCol w="4191000"/>
                <a:gridCol w="4191000"/>
              </a:tblGrid>
              <a:tr h="762000">
                <a:tc>
                  <a:txBody>
                    <a:bodyPr/>
                    <a:lstStyle/>
                    <a:p>
                      <a:pPr marL="0" marR="0" lvl="0" indent="0" algn="l"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Grading is based on teacher-set, inflexible objectives.</a:t>
                      </a:r>
                      <a:endParaRPr kumimoji="0" lang="en-US" sz="15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cap="fla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000099"/>
                        </a:buClr>
                        <a:buSzPct val="70000"/>
                        <a:buFont typeface="Wingdings" pitchFamily="2" charset="2"/>
                        <a:buNone/>
                        <a:tabLst/>
                      </a:pPr>
                      <a:r>
                        <a:rPr kumimoji="0" lang="en-US" sz="1500" b="0" i="0" u="none" strike="noStrike" cap="none" normalizeH="0" baseline="0" smtClean="0">
                          <a:ln>
                            <a:noFill/>
                          </a:ln>
                          <a:solidFill>
                            <a:schemeClr val="tx1"/>
                          </a:solidFill>
                          <a:effectLst/>
                          <a:latin typeface="Verdana" pitchFamily="34" charset="0"/>
                          <a:cs typeface="Times New Roman" pitchFamily="18" charset="0"/>
                        </a:rPr>
                        <a:t>Grading is determined by learning goals.</a:t>
                      </a:r>
                      <a:endParaRPr kumimoji="0" lang="en-US" sz="15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cap="flat">
                      <a:noFill/>
                    </a:lnT>
                    <a:lnB cap="flat">
                      <a:noFill/>
                    </a:lnB>
                    <a:lnTlToBr>
                      <a:noFill/>
                    </a:lnTlToBr>
                    <a:lnBlToTr>
                      <a:noFill/>
                    </a:lnBlToTr>
                    <a:noFill/>
                  </a:tcPr>
                </a:tc>
              </a:tr>
            </a:tbl>
          </a:graphicData>
        </a:graphic>
      </p:graphicFrame>
      <p:sp>
        <p:nvSpPr>
          <p:cNvPr id="34854" name="Rectangle 155"/>
          <p:cNvSpPr>
            <a:spLocks noChangeArrowheads="1"/>
          </p:cNvSpPr>
          <p:nvPr/>
        </p:nvSpPr>
        <p:spPr bwMode="auto">
          <a:xfrm>
            <a:off x="4151313" y="5805488"/>
            <a:ext cx="4554537" cy="457200"/>
          </a:xfrm>
          <a:prstGeom prst="rect">
            <a:avLst/>
          </a:prstGeom>
          <a:noFill/>
          <a:ln w="9525">
            <a:noFill/>
            <a:miter lim="800000"/>
            <a:headEnd/>
            <a:tailEnd/>
          </a:ln>
        </p:spPr>
        <p:txBody>
          <a:bodyPr wrap="none" anchor="ctr">
            <a:spAutoFit/>
          </a:bodyPr>
          <a:lstStyle/>
          <a:p>
            <a:pPr algn="r"/>
            <a:r>
              <a:rPr lang="en-US" sz="1400">
                <a:latin typeface="Lucida Sans Unicode" pitchFamily="34" charset="0"/>
              </a:rPr>
              <a:t>adapted from Carol Ann Tomlinson, 1999</a:t>
            </a:r>
          </a:p>
          <a:p>
            <a:pPr algn="r"/>
            <a:r>
              <a:rPr lang="en-US" sz="1000" i="1">
                <a:latin typeface="Lucida Sans Unicode" pitchFamily="34" charset="0"/>
              </a:rPr>
              <a:t>The Differentiated Classroom: Responding to the Needs of All Learners,  </a:t>
            </a:r>
            <a:r>
              <a:rPr lang="en-US" sz="1000">
                <a:latin typeface="Lucida Sans Unicode" pitchFamily="34" charset="0"/>
              </a:rPr>
              <a:t>p. 16</a:t>
            </a:r>
          </a:p>
        </p:txBody>
      </p:sp>
      <p:sp>
        <p:nvSpPr>
          <p:cNvPr id="34855" name="Rectangle 156"/>
          <p:cNvSpPr>
            <a:spLocks noChangeArrowheads="1"/>
          </p:cNvSpPr>
          <p:nvPr/>
        </p:nvSpPr>
        <p:spPr bwMode="auto">
          <a:xfrm>
            <a:off x="1600200" y="-2490"/>
            <a:ext cx="6141425" cy="646331"/>
          </a:xfrm>
          <a:prstGeom prst="rect">
            <a:avLst/>
          </a:prstGeom>
          <a:noFill/>
          <a:ln w="9525">
            <a:noFill/>
            <a:miter lim="800000"/>
            <a:headEnd/>
            <a:tailEnd/>
          </a:ln>
        </p:spPr>
        <p:txBody>
          <a:bodyPr wrap="none" anchor="ctr">
            <a:spAutoFit/>
          </a:bodyPr>
          <a:lstStyle/>
          <a:p>
            <a:r>
              <a:rPr lang="en-US" sz="3600" b="1" dirty="0">
                <a:latin typeface="Lucida Sans Unicode" pitchFamily="34" charset="0"/>
              </a:rPr>
              <a:t>Differentiation Continuum</a:t>
            </a:r>
            <a:r>
              <a:rPr lang="en-US" dirty="0">
                <a:latin typeface="Lucida Sans Unicode" pitchFamily="34" charset="0"/>
              </a:rPr>
              <a:t> </a:t>
            </a:r>
          </a:p>
        </p:txBody>
      </p:sp>
    </p:spTree>
    <p:extLst>
      <p:ext uri="{BB962C8B-B14F-4D97-AF65-F5344CB8AC3E}">
        <p14:creationId xmlns:p14="http://schemas.microsoft.com/office/powerpoint/2010/main" val="6257705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 What Does This Look Like?</a:t>
            </a:r>
            <a:endParaRPr lang="en-CA" b="1" dirty="0"/>
          </a:p>
        </p:txBody>
      </p:sp>
      <p:sp>
        <p:nvSpPr>
          <p:cNvPr id="3" name="Text Placeholder 2"/>
          <p:cNvSpPr>
            <a:spLocks noGrp="1"/>
          </p:cNvSpPr>
          <p:nvPr>
            <p:ph type="body" idx="1"/>
          </p:nvPr>
        </p:nvSpPr>
        <p:spPr/>
        <p:txBody>
          <a:bodyPr/>
          <a:lstStyle/>
          <a:p>
            <a:endParaRPr lang="en-CA"/>
          </a:p>
        </p:txBody>
      </p:sp>
    </p:spTree>
    <p:extLst>
      <p:ext uri="{BB962C8B-B14F-4D97-AF65-F5344CB8AC3E}">
        <p14:creationId xmlns:p14="http://schemas.microsoft.com/office/powerpoint/2010/main" val="18953787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Creating Open Questions</a:t>
            </a:r>
            <a:endParaRPr lang="en-CA" b="1" dirty="0"/>
          </a:p>
        </p:txBody>
      </p:sp>
      <p:sp>
        <p:nvSpPr>
          <p:cNvPr id="3" name="Content Placeholder 2"/>
          <p:cNvSpPr>
            <a:spLocks noGrp="1"/>
          </p:cNvSpPr>
          <p:nvPr>
            <p:ph idx="1"/>
          </p:nvPr>
        </p:nvSpPr>
        <p:spPr/>
        <p:txBody>
          <a:bodyPr>
            <a:normAutofit/>
          </a:bodyPr>
          <a:lstStyle/>
          <a:p>
            <a:r>
              <a:rPr lang="en-US" dirty="0" smtClean="0"/>
              <a:t>Start with the answer</a:t>
            </a:r>
          </a:p>
          <a:p>
            <a:r>
              <a:rPr lang="en-US" dirty="0" smtClean="0"/>
              <a:t>Alike and different</a:t>
            </a:r>
          </a:p>
          <a:p>
            <a:r>
              <a:rPr lang="en-US" dirty="0" smtClean="0"/>
              <a:t>Create a sentence</a:t>
            </a:r>
            <a:endParaRPr lang="en-CA" dirty="0" smtClean="0"/>
          </a:p>
          <a:p>
            <a:r>
              <a:rPr lang="en-CA" dirty="0" smtClean="0"/>
              <a:t>Leave out info</a:t>
            </a:r>
            <a:endParaRPr lang="en-CA" dirty="0"/>
          </a:p>
        </p:txBody>
      </p:sp>
    </p:spTree>
    <p:extLst>
      <p:ext uri="{BB962C8B-B14F-4D97-AF65-F5344CB8AC3E}">
        <p14:creationId xmlns:p14="http://schemas.microsoft.com/office/powerpoint/2010/main" val="38961525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An Existing Question</a:t>
            </a:r>
            <a:endParaRPr lang="en-CA" b="1" dirty="0"/>
          </a:p>
        </p:txBody>
      </p:sp>
      <p:sp>
        <p:nvSpPr>
          <p:cNvPr id="3" name="Content Placeholder 2"/>
          <p:cNvSpPr>
            <a:spLocks noGrp="1"/>
          </p:cNvSpPr>
          <p:nvPr>
            <p:ph idx="1"/>
          </p:nvPr>
        </p:nvSpPr>
        <p:spPr/>
        <p:txBody>
          <a:bodyPr>
            <a:normAutofit/>
          </a:bodyPr>
          <a:lstStyle/>
          <a:p>
            <a:pPr marL="0" indent="0">
              <a:buNone/>
            </a:pPr>
            <a:endParaRPr lang="en-US" dirty="0"/>
          </a:p>
          <a:p>
            <a:r>
              <a:rPr lang="en-US" dirty="0" smtClean="0"/>
              <a:t>How many pattern blocks fit in THIS square (with one shown)</a:t>
            </a:r>
          </a:p>
          <a:p>
            <a:endParaRPr lang="en-US" dirty="0"/>
          </a:p>
          <a:p>
            <a:r>
              <a:rPr lang="en-US" dirty="0" smtClean="0"/>
              <a:t>Draw a shape that will hold more than an few pattern blocks but not too many. Test your shape</a:t>
            </a:r>
            <a:endParaRPr lang="en-CA" dirty="0"/>
          </a:p>
        </p:txBody>
      </p:sp>
    </p:spTree>
    <p:extLst>
      <p:ext uri="{BB962C8B-B14F-4D97-AF65-F5344CB8AC3E}">
        <p14:creationId xmlns:p14="http://schemas.microsoft.com/office/powerpoint/2010/main" val="3108719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 Existing Question</a:t>
            </a:r>
            <a:endParaRPr lang="en-CA" b="1" dirty="0"/>
          </a:p>
        </p:txBody>
      </p:sp>
      <p:sp>
        <p:nvSpPr>
          <p:cNvPr id="3" name="Content Placeholder 2"/>
          <p:cNvSpPr>
            <a:spLocks noGrp="1"/>
          </p:cNvSpPr>
          <p:nvPr>
            <p:ph idx="1"/>
          </p:nvPr>
        </p:nvSpPr>
        <p:spPr/>
        <p:txBody>
          <a:bodyPr>
            <a:normAutofit/>
          </a:bodyPr>
          <a:lstStyle/>
          <a:p>
            <a:r>
              <a:rPr lang="en-US" dirty="0" smtClean="0"/>
              <a:t>How many millions make a billion</a:t>
            </a:r>
          </a:p>
          <a:p>
            <a:endParaRPr lang="en-US" dirty="0"/>
          </a:p>
          <a:p>
            <a:r>
              <a:rPr lang="en-US" dirty="0" smtClean="0"/>
              <a:t>Tell as many things about the number 1 000 000 000 as you can.</a:t>
            </a:r>
            <a:endParaRPr lang="en-CA" dirty="0" smtClean="0"/>
          </a:p>
        </p:txBody>
      </p:sp>
    </p:spTree>
    <p:extLst>
      <p:ext uri="{BB962C8B-B14F-4D97-AF65-F5344CB8AC3E}">
        <p14:creationId xmlns:p14="http://schemas.microsoft.com/office/powerpoint/2010/main" val="6351657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 Existing Question</a:t>
            </a:r>
            <a:endParaRPr lang="en-CA" b="1" dirty="0"/>
          </a:p>
        </p:txBody>
      </p:sp>
      <p:sp>
        <p:nvSpPr>
          <p:cNvPr id="3" name="Content Placeholder 2"/>
          <p:cNvSpPr>
            <a:spLocks noGrp="1"/>
          </p:cNvSpPr>
          <p:nvPr>
            <p:ph idx="1"/>
          </p:nvPr>
        </p:nvSpPr>
        <p:spPr/>
        <p:txBody>
          <a:bodyPr>
            <a:normAutofit/>
          </a:bodyPr>
          <a:lstStyle/>
          <a:p>
            <a:r>
              <a:rPr lang="en-US" dirty="0" smtClean="0"/>
              <a:t>What is the probability of rolling a 6 on a die?</a:t>
            </a:r>
          </a:p>
          <a:p>
            <a:endParaRPr lang="en-US" dirty="0"/>
          </a:p>
          <a:p>
            <a:r>
              <a:rPr lang="en-US" dirty="0" smtClean="0"/>
              <a:t>Think of an experiment where some outcome happens less than ¼ of the time. What could be happening?</a:t>
            </a:r>
            <a:endParaRPr lang="en-CA" dirty="0" smtClean="0"/>
          </a:p>
        </p:txBody>
      </p:sp>
    </p:spTree>
    <p:extLst>
      <p:ext uri="{BB962C8B-B14F-4D97-AF65-F5344CB8AC3E}">
        <p14:creationId xmlns:p14="http://schemas.microsoft.com/office/powerpoint/2010/main" val="7238450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 Try</a:t>
            </a:r>
            <a:endParaRPr lang="en-CA" b="1" dirty="0"/>
          </a:p>
        </p:txBody>
      </p:sp>
      <p:sp>
        <p:nvSpPr>
          <p:cNvPr id="3" name="Content Placeholder 2"/>
          <p:cNvSpPr>
            <a:spLocks noGrp="1"/>
          </p:cNvSpPr>
          <p:nvPr>
            <p:ph idx="1"/>
          </p:nvPr>
        </p:nvSpPr>
        <p:spPr/>
        <p:txBody>
          <a:bodyPr>
            <a:normAutofit/>
          </a:bodyPr>
          <a:lstStyle/>
          <a:p>
            <a:r>
              <a:rPr lang="en-US" dirty="0" smtClean="0"/>
              <a:t>Think of three really good questions/problems you have recently used.</a:t>
            </a:r>
          </a:p>
          <a:p>
            <a:endParaRPr lang="en-US" dirty="0"/>
          </a:p>
          <a:p>
            <a:r>
              <a:rPr lang="en-US" dirty="0" smtClean="0"/>
              <a:t>See if you can open them up.</a:t>
            </a:r>
          </a:p>
          <a:p>
            <a:endParaRPr lang="en-US" dirty="0"/>
          </a:p>
          <a:p>
            <a:r>
              <a:rPr lang="en-US" dirty="0" smtClean="0"/>
              <a:t>Be prepared to share </a:t>
            </a:r>
            <a:endParaRPr lang="en-CA" dirty="0" smtClean="0"/>
          </a:p>
        </p:txBody>
      </p:sp>
    </p:spTree>
    <p:extLst>
      <p:ext uri="{BB962C8B-B14F-4D97-AF65-F5344CB8AC3E}">
        <p14:creationId xmlns:p14="http://schemas.microsoft.com/office/powerpoint/2010/main" val="40801852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STRATEGIES FOR DI</a:t>
            </a:r>
            <a:endParaRPr lang="en-CA" b="1" dirty="0"/>
          </a:p>
        </p:txBody>
      </p:sp>
      <p:sp>
        <p:nvSpPr>
          <p:cNvPr id="3" name="Text Placeholder 2"/>
          <p:cNvSpPr>
            <a:spLocks noGrp="1"/>
          </p:cNvSpPr>
          <p:nvPr>
            <p:ph type="body" idx="1"/>
          </p:nvPr>
        </p:nvSpPr>
        <p:spPr/>
        <p:txBody>
          <a:bodyPr/>
          <a:lstStyle/>
          <a:p>
            <a:r>
              <a:rPr lang="en-US" dirty="0" smtClean="0">
                <a:hlinkClick r:id="rId2" action="ppaction://hlinkfile"/>
              </a:rPr>
              <a:t>Click Here!</a:t>
            </a:r>
            <a:endParaRPr lang="en-CA" dirty="0"/>
          </a:p>
        </p:txBody>
      </p:sp>
    </p:spTree>
    <p:extLst>
      <p:ext uri="{BB962C8B-B14F-4D97-AF65-F5344CB8AC3E}">
        <p14:creationId xmlns:p14="http://schemas.microsoft.com/office/powerpoint/2010/main" val="14574528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Time to CREATE</a:t>
            </a:r>
            <a:endParaRPr lang="en-CA" b="1" dirty="0"/>
          </a:p>
        </p:txBody>
      </p:sp>
      <p:sp>
        <p:nvSpPr>
          <p:cNvPr id="3" name="Content Placeholder 2"/>
          <p:cNvSpPr>
            <a:spLocks noGrp="1"/>
          </p:cNvSpPr>
          <p:nvPr>
            <p:ph idx="1"/>
          </p:nvPr>
        </p:nvSpPr>
        <p:spPr/>
        <p:txBody>
          <a:bodyPr>
            <a:normAutofit fontScale="92500" lnSpcReduction="10000"/>
          </a:bodyPr>
          <a:lstStyle/>
          <a:p>
            <a:r>
              <a:rPr lang="en-US" dirty="0" smtClean="0"/>
              <a:t>Create a Unit or project using some of the following:</a:t>
            </a:r>
          </a:p>
          <a:p>
            <a:pPr lvl="1"/>
            <a:r>
              <a:rPr lang="en-US" dirty="0" smtClean="0"/>
              <a:t>Existing Questions</a:t>
            </a:r>
          </a:p>
          <a:p>
            <a:pPr lvl="1"/>
            <a:r>
              <a:rPr lang="en-US" dirty="0" smtClean="0"/>
              <a:t>Open Ended</a:t>
            </a:r>
          </a:p>
          <a:p>
            <a:pPr lvl="1"/>
            <a:r>
              <a:rPr lang="en-US" dirty="0" smtClean="0"/>
              <a:t>Parallel Tasks</a:t>
            </a:r>
          </a:p>
          <a:p>
            <a:pPr lvl="1"/>
            <a:r>
              <a:rPr lang="en-US" dirty="0" smtClean="0"/>
              <a:t>Tiered Assignment </a:t>
            </a:r>
          </a:p>
          <a:p>
            <a:pPr lvl="1"/>
            <a:r>
              <a:rPr lang="en-US" dirty="0" smtClean="0"/>
              <a:t>Flexible Grouping</a:t>
            </a:r>
          </a:p>
          <a:p>
            <a:pPr lvl="1"/>
            <a:r>
              <a:rPr lang="en-US" dirty="0" smtClean="0"/>
              <a:t>Interest</a:t>
            </a:r>
          </a:p>
          <a:p>
            <a:pPr lvl="1"/>
            <a:r>
              <a:rPr lang="en-US" dirty="0" smtClean="0"/>
              <a:t>Choice Boards</a:t>
            </a:r>
          </a:p>
          <a:p>
            <a:pPr lvl="1"/>
            <a:r>
              <a:rPr lang="en-US" dirty="0" smtClean="0"/>
              <a:t>Etc.</a:t>
            </a:r>
          </a:p>
          <a:p>
            <a:pPr lvl="2"/>
            <a:endParaRPr lang="en-CA" dirty="0"/>
          </a:p>
        </p:txBody>
      </p:sp>
    </p:spTree>
    <p:extLst>
      <p:ext uri="{BB962C8B-B14F-4D97-AF65-F5344CB8AC3E}">
        <p14:creationId xmlns:p14="http://schemas.microsoft.com/office/powerpoint/2010/main" val="2881145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371600"/>
            <a:ext cx="6637468" cy="1362075"/>
          </a:xfrm>
        </p:spPr>
        <p:txBody>
          <a:bodyPr/>
          <a:lstStyle/>
          <a:p>
            <a:r>
              <a:rPr lang="en-US" b="1" dirty="0" smtClean="0"/>
              <a:t>NCTM Article</a:t>
            </a:r>
            <a:endParaRPr lang="en-CA" b="1" dirty="0"/>
          </a:p>
        </p:txBody>
      </p:sp>
      <p:sp>
        <p:nvSpPr>
          <p:cNvPr id="3" name="Text Placeholder 2"/>
          <p:cNvSpPr>
            <a:spLocks noGrp="1"/>
          </p:cNvSpPr>
          <p:nvPr>
            <p:ph type="body" idx="1"/>
          </p:nvPr>
        </p:nvSpPr>
        <p:spPr/>
        <p:txBody>
          <a:bodyPr/>
          <a:lstStyle/>
          <a:p>
            <a:r>
              <a:rPr lang="en-US" dirty="0" smtClean="0"/>
              <a:t>What do you agree with (check)</a:t>
            </a:r>
          </a:p>
          <a:p>
            <a:r>
              <a:rPr lang="en-US" dirty="0" smtClean="0"/>
              <a:t>What do you disagree with (X)</a:t>
            </a:r>
          </a:p>
          <a:p>
            <a:r>
              <a:rPr lang="en-US" dirty="0" smtClean="0"/>
              <a:t>What do you have questions about (?)</a:t>
            </a:r>
            <a:endParaRPr lang="en-CA" dirty="0"/>
          </a:p>
        </p:txBody>
      </p:sp>
    </p:spTree>
    <p:extLst>
      <p:ext uri="{BB962C8B-B14F-4D97-AF65-F5344CB8AC3E}">
        <p14:creationId xmlns:p14="http://schemas.microsoft.com/office/powerpoint/2010/main" val="4281119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Differentiation in Math</a:t>
            </a:r>
            <a:endParaRPr lang="en-CA" b="1" dirty="0"/>
          </a:p>
        </p:txBody>
      </p:sp>
      <p:sp>
        <p:nvSpPr>
          <p:cNvPr id="3" name="Content Placeholder 2"/>
          <p:cNvSpPr>
            <a:spLocks noGrp="1"/>
          </p:cNvSpPr>
          <p:nvPr>
            <p:ph idx="1"/>
          </p:nvPr>
        </p:nvSpPr>
        <p:spPr/>
        <p:txBody>
          <a:bodyPr>
            <a:normAutofit/>
          </a:bodyPr>
          <a:lstStyle/>
          <a:p>
            <a:r>
              <a:rPr lang="en-US" dirty="0"/>
              <a:t>1. What are the challenges of differentiating math instruction at our school? </a:t>
            </a:r>
            <a:endParaRPr lang="en-US" dirty="0" smtClean="0"/>
          </a:p>
          <a:p>
            <a:endParaRPr lang="en-US" dirty="0" smtClean="0"/>
          </a:p>
          <a:p>
            <a:r>
              <a:rPr lang="en-US" dirty="0" smtClean="0"/>
              <a:t>2</a:t>
            </a:r>
            <a:r>
              <a:rPr lang="en-US" dirty="0"/>
              <a:t>. What strategies do we currently use to address these challenges</a:t>
            </a:r>
            <a:r>
              <a:rPr lang="en-US" dirty="0" smtClean="0"/>
              <a:t>?</a:t>
            </a:r>
            <a:endParaRPr lang="en-US" dirty="0"/>
          </a:p>
        </p:txBody>
      </p:sp>
    </p:spTree>
    <p:extLst>
      <p:ext uri="{BB962C8B-B14F-4D97-AF65-F5344CB8AC3E}">
        <p14:creationId xmlns:p14="http://schemas.microsoft.com/office/powerpoint/2010/main" val="11360486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idx="1"/>
          </p:nvPr>
        </p:nvSpPr>
        <p:spPr>
          <a:xfrm>
            <a:off x="457200" y="1905000"/>
            <a:ext cx="8229600" cy="4525963"/>
          </a:xfrm>
        </p:spPr>
        <p:txBody>
          <a:bodyPr/>
          <a:lstStyle/>
          <a:p>
            <a:pPr eaLnBrk="1" hangingPunct="1">
              <a:lnSpc>
                <a:spcPct val="90000"/>
              </a:lnSpc>
            </a:pPr>
            <a:r>
              <a:rPr lang="en-US" smtClean="0"/>
              <a:t>What is your definition of Differentiated Instruction?</a:t>
            </a:r>
          </a:p>
          <a:p>
            <a:pPr algn="ctr" eaLnBrk="1" hangingPunct="1">
              <a:lnSpc>
                <a:spcPct val="90000"/>
              </a:lnSpc>
              <a:buFontTx/>
              <a:buNone/>
            </a:pPr>
            <a:endParaRPr lang="en-US" sz="1500" smtClean="0"/>
          </a:p>
          <a:p>
            <a:pPr eaLnBrk="1" hangingPunct="1">
              <a:lnSpc>
                <a:spcPct val="90000"/>
              </a:lnSpc>
            </a:pPr>
            <a:r>
              <a:rPr lang="en-US" smtClean="0"/>
              <a:t>Share your definitions with others at your table. After sharing create one definition of Differentiated Instruction per table.</a:t>
            </a:r>
          </a:p>
          <a:p>
            <a:pPr eaLnBrk="1" hangingPunct="1">
              <a:lnSpc>
                <a:spcPct val="90000"/>
              </a:lnSpc>
              <a:buFontTx/>
              <a:buNone/>
            </a:pPr>
            <a:endParaRPr lang="en-US" sz="1700" smtClean="0"/>
          </a:p>
          <a:p>
            <a:pPr eaLnBrk="1" hangingPunct="1">
              <a:lnSpc>
                <a:spcPct val="90000"/>
              </a:lnSpc>
            </a:pPr>
            <a:r>
              <a:rPr lang="en-US" smtClean="0"/>
              <a:t>Share definition with the whole group.</a:t>
            </a:r>
          </a:p>
        </p:txBody>
      </p:sp>
      <p:sp>
        <p:nvSpPr>
          <p:cNvPr id="93187" name="Rectangle 3"/>
          <p:cNvSpPr>
            <a:spLocks noGrp="1" noChangeArrowheads="1"/>
          </p:cNvSpPr>
          <p:nvPr>
            <p:ph type="title"/>
          </p:nvPr>
        </p:nvSpPr>
        <p:spPr>
          <a:xfrm>
            <a:off x="1066800" y="301625"/>
            <a:ext cx="7696200" cy="1143000"/>
          </a:xfrm>
        </p:spPr>
        <p:txBody>
          <a:bodyPr>
            <a:normAutofit fontScale="90000"/>
          </a:bodyPr>
          <a:lstStyle/>
          <a:p>
            <a:pPr eaLnBrk="1" fontAlgn="auto" hangingPunct="1">
              <a:spcAft>
                <a:spcPts val="0"/>
              </a:spcAft>
              <a:defRPr/>
            </a:pPr>
            <a:r>
              <a:rPr lang="en-US" b="1" dirty="0"/>
              <a:t>What is</a:t>
            </a:r>
            <a:br>
              <a:rPr lang="en-US" b="1" dirty="0"/>
            </a:br>
            <a:r>
              <a:rPr lang="en-US" b="1" dirty="0"/>
              <a:t>Differentiated Instruction?</a:t>
            </a:r>
          </a:p>
        </p:txBody>
      </p:sp>
    </p:spTree>
    <p:extLst>
      <p:ext uri="{BB962C8B-B14F-4D97-AF65-F5344CB8AC3E}">
        <p14:creationId xmlns:p14="http://schemas.microsoft.com/office/powerpoint/2010/main" val="27229401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p:cNvSpPr>
            <a:spLocks noChangeArrowheads="1"/>
          </p:cNvSpPr>
          <p:nvPr/>
        </p:nvSpPr>
        <p:spPr bwMode="auto">
          <a:xfrm>
            <a:off x="533400" y="1295400"/>
            <a:ext cx="8077200" cy="5059363"/>
          </a:xfrm>
          <a:prstGeom prst="rect">
            <a:avLst/>
          </a:prstGeom>
          <a:noFill/>
          <a:ln w="9525">
            <a:noFill/>
            <a:miter lim="800000"/>
            <a:headEnd/>
            <a:tailEnd/>
          </a:ln>
        </p:spPr>
        <p:txBody>
          <a:bodyPr/>
          <a:lstStyle/>
          <a:p>
            <a:pPr marL="292100" indent="-177800">
              <a:lnSpc>
                <a:spcPct val="90000"/>
              </a:lnSpc>
              <a:buClr>
                <a:schemeClr val="accent1"/>
              </a:buClr>
              <a:buSzPct val="65000"/>
              <a:buFont typeface="Wingdings" pitchFamily="2" charset="2"/>
              <a:buNone/>
            </a:pPr>
            <a:r>
              <a:rPr lang="en-US" sz="2400" dirty="0">
                <a:latin typeface="Lucida Sans Unicode" pitchFamily="34" charset="0"/>
              </a:rPr>
              <a:t>“…differentiated instruction refers to a systematic approach to planning curriculum and instruction for academically diverse learners. It is a way of thinking about the classroom with the dual goals of honoring each student’s learning needs and maximizing each student’s learning capacity.”</a:t>
            </a:r>
          </a:p>
          <a:p>
            <a:pPr marL="669925" lvl="1" indent="-325438" algn="r">
              <a:lnSpc>
                <a:spcPct val="90000"/>
              </a:lnSpc>
              <a:buClr>
                <a:schemeClr val="accent2"/>
              </a:buClr>
              <a:buSzPct val="60000"/>
              <a:buFont typeface="Wingdings" pitchFamily="2" charset="2"/>
              <a:buNone/>
            </a:pPr>
            <a:endParaRPr lang="en-US" sz="2400" dirty="0" smtClean="0">
              <a:latin typeface="Lucida Sans Unicode" pitchFamily="34" charset="0"/>
            </a:endParaRPr>
          </a:p>
          <a:p>
            <a:pPr marL="669925" lvl="1" indent="-325438" algn="r">
              <a:lnSpc>
                <a:spcPct val="90000"/>
              </a:lnSpc>
              <a:buClr>
                <a:schemeClr val="accent2"/>
              </a:buClr>
              <a:buSzPct val="60000"/>
              <a:buFont typeface="Wingdings" pitchFamily="2" charset="2"/>
              <a:buNone/>
            </a:pPr>
            <a:r>
              <a:rPr lang="en-US" sz="2400" dirty="0" smtClean="0">
                <a:latin typeface="Lucida Sans Unicode" pitchFamily="34" charset="0"/>
              </a:rPr>
              <a:t>~ </a:t>
            </a:r>
            <a:r>
              <a:rPr lang="en-US" sz="2400" i="1" dirty="0">
                <a:latin typeface="Lucida Sans Unicode" pitchFamily="34" charset="0"/>
              </a:rPr>
              <a:t>Carol Ann Tomlinson, 2003</a:t>
            </a:r>
          </a:p>
          <a:p>
            <a:pPr marL="669925" lvl="1" indent="-325438" algn="r">
              <a:lnSpc>
                <a:spcPct val="90000"/>
              </a:lnSpc>
              <a:buClr>
                <a:schemeClr val="accent2"/>
              </a:buClr>
              <a:buSzPct val="60000"/>
              <a:buFont typeface="Wingdings" pitchFamily="2" charset="2"/>
              <a:buNone/>
            </a:pPr>
            <a:r>
              <a:rPr lang="en-US" dirty="0">
                <a:latin typeface="Lucida Sans Unicode" pitchFamily="34" charset="0"/>
              </a:rPr>
              <a:t>Differentiation in Practice: A Resource Guide </a:t>
            </a:r>
          </a:p>
          <a:p>
            <a:pPr marL="669925" lvl="1" indent="-325438" algn="r">
              <a:lnSpc>
                <a:spcPct val="90000"/>
              </a:lnSpc>
              <a:buClr>
                <a:schemeClr val="accent2"/>
              </a:buClr>
              <a:buSzPct val="60000"/>
              <a:buFont typeface="Wingdings" pitchFamily="2" charset="2"/>
              <a:buNone/>
            </a:pPr>
            <a:r>
              <a:rPr lang="en-US" dirty="0">
                <a:latin typeface="Lucida Sans Unicode" pitchFamily="34" charset="0"/>
              </a:rPr>
              <a:t>for Differentiating Curriculum Grades 5-9</a:t>
            </a:r>
            <a:r>
              <a:rPr lang="en-US" i="1" dirty="0">
                <a:latin typeface="Lucida Sans Unicode" pitchFamily="34" charset="0"/>
              </a:rPr>
              <a:t>, p. 3 </a:t>
            </a:r>
          </a:p>
          <a:p>
            <a:pPr marL="292100" indent="-177800">
              <a:lnSpc>
                <a:spcPct val="90000"/>
              </a:lnSpc>
              <a:buClr>
                <a:schemeClr val="accent1"/>
              </a:buClr>
              <a:buSzPct val="65000"/>
              <a:buFont typeface="Wingdings" pitchFamily="2" charset="2"/>
              <a:buChar char="n"/>
            </a:pPr>
            <a:endParaRPr lang="en-US" dirty="0">
              <a:latin typeface="Lucida Sans Unicode" pitchFamily="34" charset="0"/>
            </a:endParaRPr>
          </a:p>
        </p:txBody>
      </p:sp>
      <p:pic>
        <p:nvPicPr>
          <p:cNvPr id="13315" name="Picture 6" descr="30659848"/>
          <p:cNvPicPr>
            <a:picLocks noChangeAspect="1" noChangeArrowheads="1"/>
          </p:cNvPicPr>
          <p:nvPr/>
        </p:nvPicPr>
        <p:blipFill>
          <a:blip r:embed="rId3" cstate="print"/>
          <a:srcRect/>
          <a:stretch>
            <a:fillRect/>
          </a:stretch>
        </p:blipFill>
        <p:spPr bwMode="auto">
          <a:xfrm>
            <a:off x="228600" y="4572000"/>
            <a:ext cx="2286000" cy="1522413"/>
          </a:xfrm>
          <a:prstGeom prst="rect">
            <a:avLst/>
          </a:prstGeom>
          <a:noFill/>
          <a:ln w="9525">
            <a:noFill/>
            <a:miter lim="800000"/>
            <a:headEnd/>
            <a:tailEnd/>
          </a:ln>
        </p:spPr>
      </p:pic>
      <p:sp>
        <p:nvSpPr>
          <p:cNvPr id="5124" name="Rectangle 9"/>
          <p:cNvSpPr>
            <a:spLocks noGrp="1" noChangeArrowheads="1"/>
          </p:cNvSpPr>
          <p:nvPr>
            <p:ph type="title"/>
          </p:nvPr>
        </p:nvSpPr>
        <p:spPr>
          <a:xfrm>
            <a:off x="457200" y="228600"/>
            <a:ext cx="8229600" cy="1143000"/>
          </a:xfrm>
        </p:spPr>
        <p:txBody>
          <a:bodyPr/>
          <a:lstStyle/>
          <a:p>
            <a:pPr eaLnBrk="1" fontAlgn="auto" hangingPunct="1">
              <a:spcAft>
                <a:spcPts val="0"/>
              </a:spcAft>
              <a:defRPr/>
            </a:pPr>
            <a:r>
              <a:rPr lang="en-US" sz="3800" b="1" dirty="0" smtClean="0"/>
              <a:t>Definition of Differentiation </a:t>
            </a:r>
            <a:endParaRPr lang="fr-FR" sz="3800" b="1" dirty="0" smtClean="0"/>
          </a:p>
        </p:txBody>
      </p:sp>
    </p:spTree>
    <p:extLst>
      <p:ext uri="{BB962C8B-B14F-4D97-AF65-F5344CB8AC3E}">
        <p14:creationId xmlns:p14="http://schemas.microsoft.com/office/powerpoint/2010/main" val="32678992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2"/>
          <p:cNvSpPr>
            <a:spLocks noChangeShapeType="1"/>
          </p:cNvSpPr>
          <p:nvPr/>
        </p:nvSpPr>
        <p:spPr bwMode="auto">
          <a:xfrm flipH="1">
            <a:off x="2905125" y="4103688"/>
            <a:ext cx="1600200" cy="342900"/>
          </a:xfrm>
          <a:prstGeom prst="line">
            <a:avLst/>
          </a:prstGeom>
          <a:noFill/>
          <a:ln w="28575">
            <a:solidFill>
              <a:srgbClr val="000000"/>
            </a:solidFill>
            <a:round/>
            <a:headEnd/>
            <a:tailEnd type="triangle" w="lg" len="med"/>
          </a:ln>
        </p:spPr>
        <p:txBody>
          <a:bodyPr/>
          <a:lstStyle/>
          <a:p>
            <a:endParaRPr lang="en-US"/>
          </a:p>
        </p:txBody>
      </p:sp>
      <p:sp>
        <p:nvSpPr>
          <p:cNvPr id="15363" name="Line 3"/>
          <p:cNvSpPr>
            <a:spLocks noChangeShapeType="1"/>
          </p:cNvSpPr>
          <p:nvPr/>
        </p:nvSpPr>
        <p:spPr bwMode="auto">
          <a:xfrm>
            <a:off x="4619625" y="4103688"/>
            <a:ext cx="1600200" cy="342900"/>
          </a:xfrm>
          <a:prstGeom prst="line">
            <a:avLst/>
          </a:prstGeom>
          <a:noFill/>
          <a:ln w="28575">
            <a:solidFill>
              <a:srgbClr val="000000"/>
            </a:solidFill>
            <a:round/>
            <a:headEnd/>
            <a:tailEnd type="triangle" w="lg" len="med"/>
          </a:ln>
        </p:spPr>
        <p:txBody>
          <a:bodyPr/>
          <a:lstStyle/>
          <a:p>
            <a:endParaRPr lang="en-US"/>
          </a:p>
        </p:txBody>
      </p:sp>
      <p:sp>
        <p:nvSpPr>
          <p:cNvPr id="15364" name="Line 4"/>
          <p:cNvSpPr>
            <a:spLocks noChangeShapeType="1"/>
          </p:cNvSpPr>
          <p:nvPr/>
        </p:nvSpPr>
        <p:spPr bwMode="auto">
          <a:xfrm>
            <a:off x="4572000" y="4103688"/>
            <a:ext cx="0" cy="914400"/>
          </a:xfrm>
          <a:prstGeom prst="line">
            <a:avLst/>
          </a:prstGeom>
          <a:noFill/>
          <a:ln w="28575">
            <a:solidFill>
              <a:srgbClr val="000000"/>
            </a:solidFill>
            <a:round/>
            <a:headEnd/>
            <a:tailEnd type="triangle" w="lg" len="med"/>
          </a:ln>
        </p:spPr>
        <p:txBody>
          <a:bodyPr/>
          <a:lstStyle/>
          <a:p>
            <a:endParaRPr lang="en-US"/>
          </a:p>
        </p:txBody>
      </p:sp>
      <p:sp>
        <p:nvSpPr>
          <p:cNvPr id="15365" name="Line 5"/>
          <p:cNvSpPr>
            <a:spLocks noChangeShapeType="1"/>
          </p:cNvSpPr>
          <p:nvPr/>
        </p:nvSpPr>
        <p:spPr bwMode="auto">
          <a:xfrm>
            <a:off x="4572000" y="2362200"/>
            <a:ext cx="0" cy="738188"/>
          </a:xfrm>
          <a:prstGeom prst="line">
            <a:avLst/>
          </a:prstGeom>
          <a:noFill/>
          <a:ln w="28575">
            <a:solidFill>
              <a:srgbClr val="000000"/>
            </a:solidFill>
            <a:round/>
            <a:headEnd/>
            <a:tailEnd type="triangle" w="lg" len="med"/>
          </a:ln>
        </p:spPr>
        <p:txBody>
          <a:bodyPr/>
          <a:lstStyle/>
          <a:p>
            <a:endParaRPr lang="en-US"/>
          </a:p>
        </p:txBody>
      </p:sp>
      <p:sp>
        <p:nvSpPr>
          <p:cNvPr id="15366" name="Text Box 6"/>
          <p:cNvSpPr txBox="1">
            <a:spLocks noChangeArrowheads="1"/>
          </p:cNvSpPr>
          <p:nvPr/>
        </p:nvSpPr>
        <p:spPr bwMode="auto">
          <a:xfrm>
            <a:off x="762000" y="1871663"/>
            <a:ext cx="7620000" cy="457200"/>
          </a:xfrm>
          <a:prstGeom prst="rect">
            <a:avLst/>
          </a:prstGeom>
          <a:noFill/>
          <a:ln w="9525">
            <a:noFill/>
            <a:miter lim="800000"/>
            <a:headEnd/>
            <a:tailEnd/>
          </a:ln>
        </p:spPr>
        <p:txBody>
          <a:bodyPr>
            <a:spAutoFit/>
          </a:bodyPr>
          <a:lstStyle/>
          <a:p>
            <a:pPr algn="ctr">
              <a:spcBef>
                <a:spcPct val="50000"/>
              </a:spcBef>
            </a:pPr>
            <a:r>
              <a:rPr lang="en-US" dirty="0"/>
              <a:t>is a teachers’ response to learners’ needs</a:t>
            </a:r>
          </a:p>
        </p:txBody>
      </p:sp>
      <p:sp>
        <p:nvSpPr>
          <p:cNvPr id="15367" name="Text Box 7"/>
          <p:cNvSpPr txBox="1">
            <a:spLocks noChangeArrowheads="1"/>
          </p:cNvSpPr>
          <p:nvPr/>
        </p:nvSpPr>
        <p:spPr bwMode="auto">
          <a:xfrm>
            <a:off x="923925" y="3138488"/>
            <a:ext cx="7162800" cy="822325"/>
          </a:xfrm>
          <a:prstGeom prst="rect">
            <a:avLst/>
          </a:prstGeom>
          <a:noFill/>
          <a:ln w="9525">
            <a:noFill/>
            <a:miter lim="800000"/>
            <a:headEnd/>
            <a:tailEnd/>
          </a:ln>
        </p:spPr>
        <p:txBody>
          <a:bodyPr>
            <a:spAutoFit/>
          </a:bodyPr>
          <a:lstStyle/>
          <a:p>
            <a:pPr algn="ctr">
              <a:spcBef>
                <a:spcPct val="50000"/>
              </a:spcBef>
            </a:pPr>
            <a:r>
              <a:rPr lang="en-US" dirty="0"/>
              <a:t>guided by general principles of differentiation,</a:t>
            </a:r>
            <a:br>
              <a:rPr lang="en-US" dirty="0"/>
            </a:br>
            <a:r>
              <a:rPr lang="en-US" dirty="0"/>
              <a:t>such as</a:t>
            </a:r>
          </a:p>
        </p:txBody>
      </p:sp>
      <p:sp>
        <p:nvSpPr>
          <p:cNvPr id="15368" name="Text Box 8"/>
          <p:cNvSpPr txBox="1">
            <a:spLocks noChangeArrowheads="1"/>
          </p:cNvSpPr>
          <p:nvPr/>
        </p:nvSpPr>
        <p:spPr bwMode="auto">
          <a:xfrm>
            <a:off x="3124200" y="5300663"/>
            <a:ext cx="2743200" cy="457200"/>
          </a:xfrm>
          <a:prstGeom prst="rect">
            <a:avLst/>
          </a:prstGeom>
          <a:noFill/>
          <a:ln w="9525">
            <a:noFill/>
            <a:miter lim="800000"/>
            <a:headEnd/>
            <a:tailEnd/>
          </a:ln>
        </p:spPr>
        <p:txBody>
          <a:bodyPr>
            <a:spAutoFit/>
          </a:bodyPr>
          <a:lstStyle/>
          <a:p>
            <a:pPr algn="ctr">
              <a:spcBef>
                <a:spcPct val="50000"/>
              </a:spcBef>
            </a:pPr>
            <a:r>
              <a:rPr lang="en-US" dirty="0"/>
              <a:t>flexible grouping</a:t>
            </a:r>
          </a:p>
        </p:txBody>
      </p:sp>
      <p:sp>
        <p:nvSpPr>
          <p:cNvPr id="15369" name="Text Box 9"/>
          <p:cNvSpPr txBox="1">
            <a:spLocks noChangeArrowheads="1"/>
          </p:cNvSpPr>
          <p:nvPr/>
        </p:nvSpPr>
        <p:spPr bwMode="auto">
          <a:xfrm>
            <a:off x="4648200" y="4538663"/>
            <a:ext cx="4191000" cy="822325"/>
          </a:xfrm>
          <a:prstGeom prst="rect">
            <a:avLst/>
          </a:prstGeom>
          <a:noFill/>
          <a:ln w="9525">
            <a:noFill/>
            <a:miter lim="800000"/>
            <a:headEnd/>
            <a:tailEnd/>
          </a:ln>
        </p:spPr>
        <p:txBody>
          <a:bodyPr>
            <a:spAutoFit/>
          </a:bodyPr>
          <a:lstStyle/>
          <a:p>
            <a:pPr algn="ctr">
              <a:spcBef>
                <a:spcPct val="50000"/>
              </a:spcBef>
            </a:pPr>
            <a:r>
              <a:rPr lang="en-US" dirty="0"/>
              <a:t>ongoing assessment and adjustment</a:t>
            </a:r>
          </a:p>
        </p:txBody>
      </p:sp>
      <p:sp>
        <p:nvSpPr>
          <p:cNvPr id="15370" name="Text Box 10"/>
          <p:cNvSpPr txBox="1">
            <a:spLocks noChangeArrowheads="1"/>
          </p:cNvSpPr>
          <p:nvPr/>
        </p:nvSpPr>
        <p:spPr bwMode="auto">
          <a:xfrm>
            <a:off x="990600" y="4538663"/>
            <a:ext cx="2819400" cy="457200"/>
          </a:xfrm>
          <a:prstGeom prst="rect">
            <a:avLst/>
          </a:prstGeom>
          <a:noFill/>
          <a:ln w="9525">
            <a:noFill/>
            <a:miter lim="800000"/>
            <a:headEnd/>
            <a:tailEnd/>
          </a:ln>
        </p:spPr>
        <p:txBody>
          <a:bodyPr>
            <a:spAutoFit/>
          </a:bodyPr>
          <a:lstStyle/>
          <a:p>
            <a:pPr algn="ctr">
              <a:spcBef>
                <a:spcPct val="50000"/>
              </a:spcBef>
            </a:pPr>
            <a:r>
              <a:rPr lang="en-US" dirty="0"/>
              <a:t>respectful tasks</a:t>
            </a:r>
          </a:p>
        </p:txBody>
      </p:sp>
      <p:sp>
        <p:nvSpPr>
          <p:cNvPr id="95243" name="Rectangle 11"/>
          <p:cNvSpPr>
            <a:spLocks noGrp="1" noChangeArrowheads="1"/>
          </p:cNvSpPr>
          <p:nvPr>
            <p:ph type="title"/>
          </p:nvPr>
        </p:nvSpPr>
        <p:spPr>
          <a:xfrm>
            <a:off x="992953" y="381000"/>
            <a:ext cx="7024744" cy="1143000"/>
          </a:xfrm>
        </p:spPr>
        <p:txBody>
          <a:bodyPr>
            <a:normAutofit fontScale="90000"/>
          </a:bodyPr>
          <a:lstStyle/>
          <a:p>
            <a:pPr eaLnBrk="1" fontAlgn="auto" hangingPunct="1">
              <a:spcAft>
                <a:spcPts val="0"/>
              </a:spcAft>
              <a:defRPr/>
            </a:pPr>
            <a:r>
              <a:rPr lang="en-US" sz="4000" b="1" dirty="0">
                <a:latin typeface="Tahoma" pitchFamily="34" charset="0"/>
              </a:rPr>
              <a:t>Differentiation of Instruction</a:t>
            </a:r>
          </a:p>
        </p:txBody>
      </p:sp>
      <p:sp>
        <p:nvSpPr>
          <p:cNvPr id="15372" name="Rectangle 12"/>
          <p:cNvSpPr>
            <a:spLocks noChangeArrowheads="1"/>
          </p:cNvSpPr>
          <p:nvPr/>
        </p:nvSpPr>
        <p:spPr bwMode="auto">
          <a:xfrm>
            <a:off x="4038600" y="6019800"/>
            <a:ext cx="4572000" cy="396875"/>
          </a:xfrm>
          <a:prstGeom prst="rect">
            <a:avLst/>
          </a:prstGeom>
          <a:noFill/>
          <a:ln w="9525">
            <a:noFill/>
            <a:miter lim="800000"/>
            <a:headEnd/>
            <a:tailEnd/>
          </a:ln>
        </p:spPr>
        <p:txBody>
          <a:bodyPr>
            <a:spAutoFit/>
          </a:bodyPr>
          <a:lstStyle/>
          <a:p>
            <a:pPr algn="r"/>
            <a:r>
              <a:rPr lang="en-US" sz="1000"/>
              <a:t>~ Carol Ann Tomlinson, 1999</a:t>
            </a:r>
          </a:p>
          <a:p>
            <a:pPr algn="r"/>
            <a:r>
              <a:rPr lang="en-US" sz="1000" i="1"/>
              <a:t>The Differentiated Classroom, </a:t>
            </a:r>
            <a:r>
              <a:rPr lang="en-US" sz="1000"/>
              <a:t>p. 15</a:t>
            </a:r>
          </a:p>
        </p:txBody>
      </p:sp>
    </p:spTree>
    <p:extLst>
      <p:ext uri="{BB962C8B-B14F-4D97-AF65-F5344CB8AC3E}">
        <p14:creationId xmlns:p14="http://schemas.microsoft.com/office/powerpoint/2010/main" val="259972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366">
                                            <p:txEl>
                                              <p:pRg st="0" end="0"/>
                                            </p:txEl>
                                          </p:spTgt>
                                        </p:tgtEl>
                                        <p:attrNameLst>
                                          <p:attrName>style.visibility</p:attrName>
                                        </p:attrNameLst>
                                      </p:cBhvr>
                                      <p:to>
                                        <p:strVal val="visible"/>
                                      </p:to>
                                    </p:set>
                                    <p:animEffect transition="in" filter="wheel(1)">
                                      <p:cBhvr>
                                        <p:cTn id="7" dur="2000"/>
                                        <p:tgtEl>
                                          <p:spTgt spid="153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5367"/>
                                        </p:tgtEl>
                                        <p:attrNameLst>
                                          <p:attrName>style.visibility</p:attrName>
                                        </p:attrNameLst>
                                      </p:cBhvr>
                                      <p:to>
                                        <p:strVal val="visible"/>
                                      </p:to>
                                    </p:set>
                                    <p:animEffect transition="in" filter="wheel(1)">
                                      <p:cBhvr>
                                        <p:cTn id="12" dur="2000"/>
                                        <p:tgtEl>
                                          <p:spTgt spid="1536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5370"/>
                                        </p:tgtEl>
                                        <p:attrNameLst>
                                          <p:attrName>style.visibility</p:attrName>
                                        </p:attrNameLst>
                                      </p:cBhvr>
                                      <p:to>
                                        <p:strVal val="visible"/>
                                      </p:to>
                                    </p:set>
                                    <p:animEffect transition="in" filter="wheel(1)">
                                      <p:cBhvr>
                                        <p:cTn id="17" dur="2000"/>
                                        <p:tgtEl>
                                          <p:spTgt spid="1537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5369"/>
                                        </p:tgtEl>
                                        <p:attrNameLst>
                                          <p:attrName>style.visibility</p:attrName>
                                        </p:attrNameLst>
                                      </p:cBhvr>
                                      <p:to>
                                        <p:strVal val="visible"/>
                                      </p:to>
                                    </p:set>
                                    <p:animEffect transition="in" filter="wheel(1)">
                                      <p:cBhvr>
                                        <p:cTn id="22" dur="2000"/>
                                        <p:tgtEl>
                                          <p:spTgt spid="15369"/>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15368"/>
                                        </p:tgtEl>
                                        <p:attrNameLst>
                                          <p:attrName>style.visibility</p:attrName>
                                        </p:attrNameLst>
                                      </p:cBhvr>
                                      <p:to>
                                        <p:strVal val="visible"/>
                                      </p:to>
                                    </p:set>
                                    <p:animEffect transition="in" filter="wheel(1)">
                                      <p:cBhvr>
                                        <p:cTn id="27" dur="2000"/>
                                        <p:tgtEl>
                                          <p:spTgt spid="153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p:bldP spid="15368" grpId="0"/>
      <p:bldP spid="15369" grpId="0"/>
      <p:bldP spid="153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6324600" y="2019300"/>
            <a:ext cx="1828800" cy="342900"/>
          </a:xfrm>
          <a:prstGeom prst="rect">
            <a:avLst/>
          </a:prstGeom>
          <a:solidFill>
            <a:schemeClr val="tx1"/>
          </a:solidFill>
          <a:ln w="9525">
            <a:noFill/>
            <a:miter lim="800000"/>
            <a:headEnd/>
            <a:tailEnd/>
          </a:ln>
          <a:effectLst>
            <a:outerShdw sy="50000" kx="2453608" algn="bl" rotWithShape="0">
              <a:srgbClr val="808080">
                <a:alpha val="50000"/>
              </a:srgbClr>
            </a:outerShdw>
          </a:effectLst>
        </p:spPr>
        <p:txBody>
          <a:bodyPr/>
          <a:lstStyle/>
          <a:p>
            <a:pPr fontAlgn="auto">
              <a:spcBef>
                <a:spcPts val="0"/>
              </a:spcBef>
              <a:spcAft>
                <a:spcPts val="0"/>
              </a:spcAft>
              <a:defRPr/>
            </a:pPr>
            <a:endParaRPr lang="en-US">
              <a:latin typeface="+mn-lt"/>
            </a:endParaRPr>
          </a:p>
        </p:txBody>
      </p:sp>
      <p:sp>
        <p:nvSpPr>
          <p:cNvPr id="97283" name="Rectangle 3"/>
          <p:cNvSpPr>
            <a:spLocks noChangeArrowheads="1"/>
          </p:cNvSpPr>
          <p:nvPr/>
        </p:nvSpPr>
        <p:spPr bwMode="auto">
          <a:xfrm>
            <a:off x="3948113" y="2025650"/>
            <a:ext cx="1828800" cy="342900"/>
          </a:xfrm>
          <a:prstGeom prst="rect">
            <a:avLst/>
          </a:prstGeom>
          <a:solidFill>
            <a:schemeClr val="tx1"/>
          </a:solidFill>
          <a:ln w="9525">
            <a:noFill/>
            <a:miter lim="800000"/>
            <a:headEnd/>
            <a:tailEnd/>
          </a:ln>
          <a:effectLst>
            <a:outerShdw sy="50000" kx="2453608" algn="bl" rotWithShape="0">
              <a:srgbClr val="808080">
                <a:alpha val="50000"/>
              </a:srgbClr>
            </a:outerShdw>
          </a:effectLst>
        </p:spPr>
        <p:txBody>
          <a:bodyPr/>
          <a:lstStyle/>
          <a:p>
            <a:pPr fontAlgn="auto">
              <a:spcBef>
                <a:spcPts val="0"/>
              </a:spcBef>
              <a:spcAft>
                <a:spcPts val="0"/>
              </a:spcAft>
              <a:defRPr/>
            </a:pPr>
            <a:endParaRPr lang="en-US">
              <a:latin typeface="+mn-lt"/>
            </a:endParaRPr>
          </a:p>
        </p:txBody>
      </p:sp>
      <p:sp>
        <p:nvSpPr>
          <p:cNvPr id="97284" name="Rectangle 4"/>
          <p:cNvSpPr>
            <a:spLocks noChangeArrowheads="1"/>
          </p:cNvSpPr>
          <p:nvPr/>
        </p:nvSpPr>
        <p:spPr bwMode="auto">
          <a:xfrm>
            <a:off x="1571625" y="2032000"/>
            <a:ext cx="1828800" cy="342900"/>
          </a:xfrm>
          <a:prstGeom prst="rect">
            <a:avLst/>
          </a:prstGeom>
          <a:solidFill>
            <a:schemeClr val="tx1"/>
          </a:solidFill>
          <a:ln w="9525">
            <a:noFill/>
            <a:miter lim="800000"/>
            <a:headEnd/>
            <a:tailEnd/>
          </a:ln>
          <a:effectLst>
            <a:outerShdw sy="50000" kx="2453608" algn="bl" rotWithShape="0">
              <a:srgbClr val="808080">
                <a:alpha val="50000"/>
              </a:srgbClr>
            </a:outerShdw>
          </a:effectLst>
        </p:spPr>
        <p:txBody>
          <a:bodyPr/>
          <a:lstStyle/>
          <a:p>
            <a:pPr fontAlgn="auto">
              <a:spcBef>
                <a:spcPts val="0"/>
              </a:spcBef>
              <a:spcAft>
                <a:spcPts val="0"/>
              </a:spcAft>
              <a:defRPr/>
            </a:pP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endParaRPr>
          </a:p>
        </p:txBody>
      </p:sp>
      <p:sp>
        <p:nvSpPr>
          <p:cNvPr id="97285" name="Rectangle 5"/>
          <p:cNvSpPr>
            <a:spLocks noChangeArrowheads="1"/>
          </p:cNvSpPr>
          <p:nvPr/>
        </p:nvSpPr>
        <p:spPr bwMode="auto">
          <a:xfrm>
            <a:off x="6172200" y="3544888"/>
            <a:ext cx="1828800" cy="342900"/>
          </a:xfrm>
          <a:prstGeom prst="rect">
            <a:avLst/>
          </a:prstGeom>
          <a:solidFill>
            <a:schemeClr val="tx1"/>
          </a:solidFill>
          <a:ln w="9525">
            <a:noFill/>
            <a:miter lim="800000"/>
            <a:headEnd/>
            <a:tailEnd/>
          </a:ln>
          <a:effectLst>
            <a:outerShdw sy="50000" kx="2453608" algn="bl" rotWithShape="0">
              <a:srgbClr val="808080">
                <a:alpha val="50000"/>
              </a:srgbClr>
            </a:outerShdw>
          </a:effectLst>
        </p:spPr>
        <p:txBody>
          <a:bodyPr/>
          <a:lstStyle/>
          <a:p>
            <a:pPr fontAlgn="auto">
              <a:spcBef>
                <a:spcPts val="0"/>
              </a:spcBef>
              <a:spcAft>
                <a:spcPts val="0"/>
              </a:spcAft>
              <a:defRPr/>
            </a:pPr>
            <a:endParaRPr lang="en-US">
              <a:latin typeface="+mn-lt"/>
            </a:endParaRPr>
          </a:p>
        </p:txBody>
      </p:sp>
      <p:sp>
        <p:nvSpPr>
          <p:cNvPr id="97286" name="Rectangle 6"/>
          <p:cNvSpPr>
            <a:spLocks noChangeArrowheads="1"/>
          </p:cNvSpPr>
          <p:nvPr/>
        </p:nvSpPr>
        <p:spPr bwMode="auto">
          <a:xfrm>
            <a:off x="3795713" y="3551238"/>
            <a:ext cx="1828800" cy="342900"/>
          </a:xfrm>
          <a:prstGeom prst="rect">
            <a:avLst/>
          </a:prstGeom>
          <a:solidFill>
            <a:schemeClr val="tx1"/>
          </a:solidFill>
          <a:ln w="9525">
            <a:noFill/>
            <a:miter lim="800000"/>
            <a:headEnd/>
            <a:tailEnd/>
          </a:ln>
          <a:effectLst>
            <a:outerShdw sy="50000" kx="2453608" algn="bl" rotWithShape="0">
              <a:srgbClr val="808080">
                <a:alpha val="50000"/>
              </a:srgbClr>
            </a:outerShdw>
          </a:effectLst>
        </p:spPr>
        <p:txBody>
          <a:bodyPr/>
          <a:lstStyle/>
          <a:p>
            <a:pPr fontAlgn="auto">
              <a:spcBef>
                <a:spcPts val="0"/>
              </a:spcBef>
              <a:spcAft>
                <a:spcPts val="0"/>
              </a:spcAft>
              <a:defRPr/>
            </a:pPr>
            <a:endParaRPr lang="en-US">
              <a:latin typeface="+mn-lt"/>
            </a:endParaRPr>
          </a:p>
        </p:txBody>
      </p:sp>
      <p:sp>
        <p:nvSpPr>
          <p:cNvPr id="97287" name="Rectangle 7"/>
          <p:cNvSpPr>
            <a:spLocks noChangeArrowheads="1"/>
          </p:cNvSpPr>
          <p:nvPr/>
        </p:nvSpPr>
        <p:spPr bwMode="auto">
          <a:xfrm>
            <a:off x="1752600" y="3581400"/>
            <a:ext cx="1828800" cy="342900"/>
          </a:xfrm>
          <a:prstGeom prst="rect">
            <a:avLst/>
          </a:prstGeom>
          <a:solidFill>
            <a:schemeClr val="tx1"/>
          </a:solidFill>
          <a:ln w="9525">
            <a:noFill/>
            <a:miter lim="800000"/>
            <a:headEnd/>
            <a:tailEnd/>
          </a:ln>
          <a:effectLst>
            <a:outerShdw sy="50000" kx="2453608" algn="bl" rotWithShape="0">
              <a:srgbClr val="808080">
                <a:alpha val="50000"/>
              </a:srgbClr>
            </a:outerShdw>
          </a:effectLst>
        </p:spPr>
        <p:txBody>
          <a:bodyPr/>
          <a:lstStyle/>
          <a:p>
            <a:pPr fontAlgn="auto">
              <a:spcBef>
                <a:spcPts val="0"/>
              </a:spcBef>
              <a:spcAft>
                <a:spcPts val="0"/>
              </a:spcAft>
              <a:defRPr/>
            </a:pPr>
            <a:endParaRPr lang="en-US">
              <a:latin typeface="+mn-lt"/>
            </a:endParaRPr>
          </a:p>
        </p:txBody>
      </p:sp>
      <p:grpSp>
        <p:nvGrpSpPr>
          <p:cNvPr id="16392" name="Group 8"/>
          <p:cNvGrpSpPr>
            <a:grpSpLocks/>
          </p:cNvGrpSpPr>
          <p:nvPr/>
        </p:nvGrpSpPr>
        <p:grpSpPr bwMode="auto">
          <a:xfrm>
            <a:off x="2514600" y="1676400"/>
            <a:ext cx="4724400" cy="342900"/>
            <a:chOff x="3240" y="7670"/>
            <a:chExt cx="5760" cy="480"/>
          </a:xfrm>
        </p:grpSpPr>
        <p:sp>
          <p:nvSpPr>
            <p:cNvPr id="16419" name="Line 9"/>
            <p:cNvSpPr>
              <a:spLocks noChangeShapeType="1"/>
            </p:cNvSpPr>
            <p:nvPr/>
          </p:nvSpPr>
          <p:spPr bwMode="auto">
            <a:xfrm>
              <a:off x="3240" y="7690"/>
              <a:ext cx="5760" cy="0"/>
            </a:xfrm>
            <a:prstGeom prst="line">
              <a:avLst/>
            </a:prstGeom>
            <a:noFill/>
            <a:ln w="28575">
              <a:solidFill>
                <a:srgbClr val="000000"/>
              </a:solidFill>
              <a:round/>
              <a:headEnd/>
              <a:tailEnd/>
            </a:ln>
          </p:spPr>
          <p:txBody>
            <a:bodyPr/>
            <a:lstStyle/>
            <a:p>
              <a:endParaRPr lang="en-US"/>
            </a:p>
          </p:txBody>
        </p:sp>
        <p:sp>
          <p:nvSpPr>
            <p:cNvPr id="16420" name="Line 10"/>
            <p:cNvSpPr>
              <a:spLocks noChangeShapeType="1"/>
            </p:cNvSpPr>
            <p:nvPr/>
          </p:nvSpPr>
          <p:spPr bwMode="auto">
            <a:xfrm>
              <a:off x="3240" y="7670"/>
              <a:ext cx="0" cy="480"/>
            </a:xfrm>
            <a:prstGeom prst="line">
              <a:avLst/>
            </a:prstGeom>
            <a:noFill/>
            <a:ln w="28575">
              <a:solidFill>
                <a:srgbClr val="000000"/>
              </a:solidFill>
              <a:round/>
              <a:headEnd/>
              <a:tailEnd/>
            </a:ln>
          </p:spPr>
          <p:txBody>
            <a:bodyPr/>
            <a:lstStyle/>
            <a:p>
              <a:endParaRPr lang="en-US"/>
            </a:p>
          </p:txBody>
        </p:sp>
        <p:sp>
          <p:nvSpPr>
            <p:cNvPr id="16421" name="Line 11"/>
            <p:cNvSpPr>
              <a:spLocks noChangeShapeType="1"/>
            </p:cNvSpPr>
            <p:nvPr/>
          </p:nvSpPr>
          <p:spPr bwMode="auto">
            <a:xfrm>
              <a:off x="6120" y="7670"/>
              <a:ext cx="0" cy="480"/>
            </a:xfrm>
            <a:prstGeom prst="line">
              <a:avLst/>
            </a:prstGeom>
            <a:noFill/>
            <a:ln w="28575">
              <a:solidFill>
                <a:srgbClr val="000000"/>
              </a:solidFill>
              <a:round/>
              <a:headEnd/>
              <a:tailEnd/>
            </a:ln>
          </p:spPr>
          <p:txBody>
            <a:bodyPr/>
            <a:lstStyle/>
            <a:p>
              <a:endParaRPr lang="en-US"/>
            </a:p>
          </p:txBody>
        </p:sp>
        <p:sp>
          <p:nvSpPr>
            <p:cNvPr id="16422" name="Line 12"/>
            <p:cNvSpPr>
              <a:spLocks noChangeShapeType="1"/>
            </p:cNvSpPr>
            <p:nvPr/>
          </p:nvSpPr>
          <p:spPr bwMode="auto">
            <a:xfrm>
              <a:off x="9000" y="7670"/>
              <a:ext cx="0" cy="480"/>
            </a:xfrm>
            <a:prstGeom prst="line">
              <a:avLst/>
            </a:prstGeom>
            <a:noFill/>
            <a:ln w="28575">
              <a:solidFill>
                <a:srgbClr val="000000"/>
              </a:solidFill>
              <a:round/>
              <a:headEnd/>
              <a:tailEnd/>
            </a:ln>
          </p:spPr>
          <p:txBody>
            <a:bodyPr/>
            <a:lstStyle/>
            <a:p>
              <a:endParaRPr lang="en-US"/>
            </a:p>
          </p:txBody>
        </p:sp>
      </p:grpSp>
      <p:sp>
        <p:nvSpPr>
          <p:cNvPr id="16396" name="Line 16"/>
          <p:cNvSpPr>
            <a:spLocks noChangeShapeType="1"/>
          </p:cNvSpPr>
          <p:nvPr/>
        </p:nvSpPr>
        <p:spPr bwMode="auto">
          <a:xfrm>
            <a:off x="4867275" y="2406650"/>
            <a:ext cx="0" cy="228600"/>
          </a:xfrm>
          <a:prstGeom prst="line">
            <a:avLst/>
          </a:prstGeom>
          <a:noFill/>
          <a:ln w="28575">
            <a:solidFill>
              <a:srgbClr val="000000"/>
            </a:solidFill>
            <a:round/>
            <a:headEnd/>
            <a:tailEnd/>
          </a:ln>
        </p:spPr>
        <p:txBody>
          <a:bodyPr/>
          <a:lstStyle/>
          <a:p>
            <a:endParaRPr lang="en-US"/>
          </a:p>
        </p:txBody>
      </p:sp>
      <p:sp>
        <p:nvSpPr>
          <p:cNvPr id="16397" name="Line 17"/>
          <p:cNvSpPr>
            <a:spLocks noChangeShapeType="1"/>
          </p:cNvSpPr>
          <p:nvPr/>
        </p:nvSpPr>
        <p:spPr bwMode="auto">
          <a:xfrm>
            <a:off x="4867275" y="2940050"/>
            <a:ext cx="0" cy="228600"/>
          </a:xfrm>
          <a:prstGeom prst="line">
            <a:avLst/>
          </a:prstGeom>
          <a:noFill/>
          <a:ln w="28575">
            <a:solidFill>
              <a:srgbClr val="000000"/>
            </a:solidFill>
            <a:round/>
            <a:headEnd/>
            <a:tailEnd/>
          </a:ln>
        </p:spPr>
        <p:txBody>
          <a:bodyPr/>
          <a:lstStyle/>
          <a:p>
            <a:endParaRPr lang="en-US"/>
          </a:p>
        </p:txBody>
      </p:sp>
      <p:grpSp>
        <p:nvGrpSpPr>
          <p:cNvPr id="2" name="Group 1"/>
          <p:cNvGrpSpPr/>
          <p:nvPr/>
        </p:nvGrpSpPr>
        <p:grpSpPr>
          <a:xfrm>
            <a:off x="990600" y="4502150"/>
            <a:ext cx="7620000" cy="1943099"/>
            <a:chOff x="990600" y="4381500"/>
            <a:chExt cx="7620000" cy="1943099"/>
          </a:xfrm>
        </p:grpSpPr>
        <p:sp>
          <p:nvSpPr>
            <p:cNvPr id="16393" name="Rectangle 13"/>
            <p:cNvSpPr>
              <a:spLocks noChangeArrowheads="1"/>
            </p:cNvSpPr>
            <p:nvPr/>
          </p:nvSpPr>
          <p:spPr bwMode="auto">
            <a:xfrm>
              <a:off x="990600" y="4576762"/>
              <a:ext cx="7620000" cy="1747837"/>
            </a:xfrm>
            <a:prstGeom prst="rect">
              <a:avLst/>
            </a:prstGeom>
            <a:noFill/>
            <a:ln w="28575">
              <a:solidFill>
                <a:srgbClr val="000000"/>
              </a:solidFill>
              <a:miter lim="800000"/>
              <a:headEnd/>
              <a:tailEnd/>
            </a:ln>
          </p:spPr>
          <p:txBody>
            <a:bodyPr/>
            <a:lstStyle/>
            <a:p>
              <a:endParaRPr lang="en-US">
                <a:latin typeface="Lucida Sans Unicode" pitchFamily="34" charset="0"/>
              </a:endParaRPr>
            </a:p>
          </p:txBody>
        </p:sp>
        <p:sp>
          <p:nvSpPr>
            <p:cNvPr id="16394" name="Line 14"/>
            <p:cNvSpPr>
              <a:spLocks noChangeShapeType="1"/>
            </p:cNvSpPr>
            <p:nvPr/>
          </p:nvSpPr>
          <p:spPr bwMode="auto">
            <a:xfrm>
              <a:off x="3657600" y="4638675"/>
              <a:ext cx="0" cy="1485900"/>
            </a:xfrm>
            <a:prstGeom prst="line">
              <a:avLst/>
            </a:prstGeom>
            <a:noFill/>
            <a:ln w="28575">
              <a:solidFill>
                <a:srgbClr val="000000"/>
              </a:solidFill>
              <a:round/>
              <a:headEnd/>
              <a:tailEnd/>
            </a:ln>
          </p:spPr>
          <p:txBody>
            <a:bodyPr/>
            <a:lstStyle/>
            <a:p>
              <a:endParaRPr lang="en-US"/>
            </a:p>
          </p:txBody>
        </p:sp>
        <p:sp>
          <p:nvSpPr>
            <p:cNvPr id="16395" name="Line 15"/>
            <p:cNvSpPr>
              <a:spLocks noChangeShapeType="1"/>
            </p:cNvSpPr>
            <p:nvPr/>
          </p:nvSpPr>
          <p:spPr bwMode="auto">
            <a:xfrm>
              <a:off x="5791200" y="4633913"/>
              <a:ext cx="0" cy="1485900"/>
            </a:xfrm>
            <a:prstGeom prst="line">
              <a:avLst/>
            </a:prstGeom>
            <a:noFill/>
            <a:ln w="28575">
              <a:solidFill>
                <a:srgbClr val="000000"/>
              </a:solidFill>
              <a:round/>
              <a:headEnd/>
              <a:tailEnd/>
            </a:ln>
          </p:spPr>
          <p:txBody>
            <a:bodyPr/>
            <a:lstStyle/>
            <a:p>
              <a:endParaRPr lang="en-US"/>
            </a:p>
          </p:txBody>
        </p:sp>
        <p:sp>
          <p:nvSpPr>
            <p:cNvPr id="16398" name="Line 18"/>
            <p:cNvSpPr>
              <a:spLocks noChangeShapeType="1"/>
            </p:cNvSpPr>
            <p:nvPr/>
          </p:nvSpPr>
          <p:spPr bwMode="auto">
            <a:xfrm>
              <a:off x="2533650" y="4387850"/>
              <a:ext cx="0" cy="228600"/>
            </a:xfrm>
            <a:prstGeom prst="line">
              <a:avLst/>
            </a:prstGeom>
            <a:noFill/>
            <a:ln w="28575">
              <a:solidFill>
                <a:srgbClr val="000000"/>
              </a:solidFill>
              <a:round/>
              <a:headEnd/>
              <a:tailEnd/>
            </a:ln>
          </p:spPr>
          <p:txBody>
            <a:bodyPr/>
            <a:lstStyle/>
            <a:p>
              <a:endParaRPr lang="en-US"/>
            </a:p>
          </p:txBody>
        </p:sp>
        <p:sp>
          <p:nvSpPr>
            <p:cNvPr id="16399" name="Line 19"/>
            <p:cNvSpPr>
              <a:spLocks noChangeShapeType="1"/>
            </p:cNvSpPr>
            <p:nvPr/>
          </p:nvSpPr>
          <p:spPr bwMode="auto">
            <a:xfrm>
              <a:off x="7200900" y="4381500"/>
              <a:ext cx="0" cy="228600"/>
            </a:xfrm>
            <a:prstGeom prst="line">
              <a:avLst/>
            </a:prstGeom>
            <a:noFill/>
            <a:ln w="28575">
              <a:solidFill>
                <a:srgbClr val="000000"/>
              </a:solidFill>
              <a:round/>
              <a:headEnd/>
              <a:tailEnd/>
            </a:ln>
          </p:spPr>
          <p:txBody>
            <a:bodyPr/>
            <a:lstStyle/>
            <a:p>
              <a:endParaRPr lang="en-US"/>
            </a:p>
          </p:txBody>
        </p:sp>
        <p:sp>
          <p:nvSpPr>
            <p:cNvPr id="16400" name="Line 20"/>
            <p:cNvSpPr>
              <a:spLocks noChangeShapeType="1"/>
            </p:cNvSpPr>
            <p:nvPr/>
          </p:nvSpPr>
          <p:spPr bwMode="auto">
            <a:xfrm>
              <a:off x="4876800" y="4387850"/>
              <a:ext cx="0" cy="228600"/>
            </a:xfrm>
            <a:prstGeom prst="line">
              <a:avLst/>
            </a:prstGeom>
            <a:noFill/>
            <a:ln w="28575">
              <a:solidFill>
                <a:srgbClr val="000000"/>
              </a:solidFill>
              <a:round/>
              <a:headEnd/>
              <a:tailEnd/>
            </a:ln>
          </p:spPr>
          <p:txBody>
            <a:bodyPr/>
            <a:lstStyle/>
            <a:p>
              <a:endParaRPr lang="en-US"/>
            </a:p>
          </p:txBody>
        </p:sp>
        <p:sp>
          <p:nvSpPr>
            <p:cNvPr id="16401" name="Rectangle 21"/>
            <p:cNvSpPr>
              <a:spLocks noChangeArrowheads="1"/>
            </p:cNvSpPr>
            <p:nvPr/>
          </p:nvSpPr>
          <p:spPr bwMode="auto">
            <a:xfrm>
              <a:off x="1143000" y="4670425"/>
              <a:ext cx="2362200" cy="1552575"/>
            </a:xfrm>
            <a:prstGeom prst="rect">
              <a:avLst/>
            </a:prstGeom>
            <a:noFill/>
            <a:ln w="9525">
              <a:noFill/>
              <a:miter lim="800000"/>
              <a:headEnd/>
              <a:tailEnd/>
            </a:ln>
          </p:spPr>
          <p:txBody>
            <a:bodyPr anchor="ctr">
              <a:spAutoFit/>
            </a:bodyPr>
            <a:lstStyle/>
            <a:p>
              <a:r>
                <a:rPr lang="en-US" sz="1200"/>
                <a:t>multiple intelligences</a:t>
              </a:r>
            </a:p>
            <a:p>
              <a:r>
                <a:rPr lang="en-US" sz="1200"/>
                <a:t>jigsaw</a:t>
              </a:r>
            </a:p>
            <a:p>
              <a:r>
                <a:rPr lang="en-US" sz="1200"/>
                <a:t>taped material</a:t>
              </a:r>
            </a:p>
            <a:p>
              <a:r>
                <a:rPr lang="en-US" sz="1200"/>
                <a:t>anchor activities</a:t>
              </a:r>
            </a:p>
            <a:p>
              <a:r>
                <a:rPr lang="en-US" sz="1200"/>
                <a:t>varying organizers</a:t>
              </a:r>
            </a:p>
            <a:p>
              <a:r>
                <a:rPr lang="en-US" sz="1200"/>
                <a:t>varied texts</a:t>
              </a:r>
            </a:p>
            <a:p>
              <a:r>
                <a:rPr lang="en-US" sz="1200"/>
                <a:t>varied supplementary materials</a:t>
              </a:r>
            </a:p>
            <a:p>
              <a:r>
                <a:rPr lang="en-US" sz="1200"/>
                <a:t>literature circles</a:t>
              </a:r>
            </a:p>
          </p:txBody>
        </p:sp>
        <p:sp>
          <p:nvSpPr>
            <p:cNvPr id="16402" name="Rectangle 22"/>
            <p:cNvSpPr>
              <a:spLocks noChangeArrowheads="1"/>
            </p:cNvSpPr>
            <p:nvPr/>
          </p:nvSpPr>
          <p:spPr bwMode="auto">
            <a:xfrm>
              <a:off x="3960813" y="4648200"/>
              <a:ext cx="1711325" cy="1552575"/>
            </a:xfrm>
            <a:prstGeom prst="rect">
              <a:avLst/>
            </a:prstGeom>
            <a:noFill/>
            <a:ln w="9525">
              <a:noFill/>
              <a:miter lim="800000"/>
              <a:headEnd/>
              <a:tailEnd/>
            </a:ln>
          </p:spPr>
          <p:txBody>
            <a:bodyPr wrap="none" anchor="ctr">
              <a:spAutoFit/>
            </a:bodyPr>
            <a:lstStyle/>
            <a:p>
              <a:r>
                <a:rPr lang="en-US" sz="1200"/>
                <a:t>tiered lessons</a:t>
              </a:r>
            </a:p>
            <a:p>
              <a:r>
                <a:rPr lang="en-US" sz="1200"/>
                <a:t>tiered centers</a:t>
              </a:r>
            </a:p>
            <a:p>
              <a:r>
                <a:rPr lang="en-US" sz="1200"/>
                <a:t>tiered products</a:t>
              </a:r>
            </a:p>
            <a:p>
              <a:r>
                <a:rPr lang="en-US" sz="1200"/>
                <a:t>learning contracts</a:t>
              </a:r>
            </a:p>
            <a:p>
              <a:r>
                <a:rPr lang="en-US" sz="1200"/>
                <a:t>small-group instruction</a:t>
              </a:r>
            </a:p>
            <a:p>
              <a:r>
                <a:rPr lang="en-US" sz="1200"/>
                <a:t>group instruction</a:t>
              </a:r>
            </a:p>
            <a:p>
              <a:r>
                <a:rPr lang="en-US" sz="1200"/>
                <a:t>orbitals</a:t>
              </a:r>
            </a:p>
            <a:p>
              <a:r>
                <a:rPr lang="en-US" sz="1200"/>
                <a:t>independent study</a:t>
              </a:r>
            </a:p>
          </p:txBody>
        </p:sp>
        <p:sp>
          <p:nvSpPr>
            <p:cNvPr id="16403" name="Rectangle 23"/>
            <p:cNvSpPr>
              <a:spLocks noChangeArrowheads="1"/>
            </p:cNvSpPr>
            <p:nvPr/>
          </p:nvSpPr>
          <p:spPr bwMode="auto">
            <a:xfrm>
              <a:off x="6010275" y="4657725"/>
              <a:ext cx="2116138" cy="1552575"/>
            </a:xfrm>
            <a:prstGeom prst="rect">
              <a:avLst/>
            </a:prstGeom>
            <a:noFill/>
            <a:ln w="9525">
              <a:noFill/>
              <a:miter lim="800000"/>
              <a:headEnd/>
              <a:tailEnd/>
            </a:ln>
          </p:spPr>
          <p:txBody>
            <a:bodyPr wrap="none" anchor="ctr">
              <a:spAutoFit/>
            </a:bodyPr>
            <a:lstStyle/>
            <a:p>
              <a:r>
                <a:rPr lang="en-US" sz="1200"/>
                <a:t>4MAT</a:t>
              </a:r>
            </a:p>
            <a:p>
              <a:r>
                <a:rPr lang="en-US" sz="1200"/>
                <a:t>varied questioning strategies</a:t>
              </a:r>
            </a:p>
            <a:p>
              <a:r>
                <a:rPr lang="en-US" sz="1200"/>
                <a:t>interest centers</a:t>
              </a:r>
            </a:p>
            <a:p>
              <a:r>
                <a:rPr lang="en-US" sz="1200"/>
                <a:t>interest groups</a:t>
              </a:r>
            </a:p>
            <a:p>
              <a:r>
                <a:rPr lang="en-US" sz="1200"/>
                <a:t>varied homework</a:t>
              </a:r>
            </a:p>
            <a:p>
              <a:r>
                <a:rPr lang="en-US" sz="1200"/>
                <a:t>compacting</a:t>
              </a:r>
            </a:p>
            <a:p>
              <a:r>
                <a:rPr lang="en-US" sz="1200"/>
                <a:t>varied journal prompts</a:t>
              </a:r>
            </a:p>
            <a:p>
              <a:r>
                <a:rPr lang="en-US" sz="1200"/>
                <a:t>complex instruction</a:t>
              </a:r>
            </a:p>
          </p:txBody>
        </p:sp>
      </p:grpSp>
      <p:sp>
        <p:nvSpPr>
          <p:cNvPr id="16404" name="Rectangle 24"/>
          <p:cNvSpPr>
            <a:spLocks noChangeArrowheads="1"/>
          </p:cNvSpPr>
          <p:nvPr/>
        </p:nvSpPr>
        <p:spPr bwMode="auto">
          <a:xfrm>
            <a:off x="3543300" y="2619375"/>
            <a:ext cx="2635250" cy="366713"/>
          </a:xfrm>
          <a:prstGeom prst="rect">
            <a:avLst/>
          </a:prstGeom>
          <a:noFill/>
          <a:ln w="9525">
            <a:noFill/>
            <a:miter lim="800000"/>
            <a:headEnd/>
            <a:tailEnd/>
          </a:ln>
        </p:spPr>
        <p:txBody>
          <a:bodyPr wrap="none" anchor="ctr">
            <a:spAutoFit/>
          </a:bodyPr>
          <a:lstStyle/>
          <a:p>
            <a:pPr algn="ctr">
              <a:tabLst>
                <a:tab pos="914400" algn="ctr"/>
                <a:tab pos="2743200" algn="ctr"/>
                <a:tab pos="4572000" algn="ctr"/>
              </a:tabLst>
            </a:pPr>
            <a:r>
              <a:rPr lang="en-US" b="1"/>
              <a:t>according to students’</a:t>
            </a:r>
          </a:p>
        </p:txBody>
      </p:sp>
      <p:sp>
        <p:nvSpPr>
          <p:cNvPr id="16405" name="Rectangle 25"/>
          <p:cNvSpPr>
            <a:spLocks noChangeArrowheads="1"/>
          </p:cNvSpPr>
          <p:nvPr/>
        </p:nvSpPr>
        <p:spPr bwMode="auto">
          <a:xfrm>
            <a:off x="1066800" y="4044950"/>
            <a:ext cx="7620000" cy="366713"/>
          </a:xfrm>
          <a:prstGeom prst="rect">
            <a:avLst/>
          </a:prstGeom>
          <a:noFill/>
          <a:ln w="9525">
            <a:noFill/>
            <a:miter lim="800000"/>
            <a:headEnd/>
            <a:tailEnd/>
          </a:ln>
        </p:spPr>
        <p:txBody>
          <a:bodyPr anchor="ctr">
            <a:spAutoFit/>
          </a:bodyPr>
          <a:lstStyle/>
          <a:p>
            <a:pPr algn="ctr">
              <a:tabLst>
                <a:tab pos="914400" algn="ctr"/>
                <a:tab pos="2743200" algn="ctr"/>
                <a:tab pos="4572000" algn="ctr"/>
              </a:tabLst>
            </a:pPr>
            <a:r>
              <a:rPr lang="en-US" b="1" dirty="0"/>
              <a:t>through a range of instructional and management practices such as</a:t>
            </a:r>
          </a:p>
        </p:txBody>
      </p:sp>
      <p:sp>
        <p:nvSpPr>
          <p:cNvPr id="16406" name="Rectangle 26"/>
          <p:cNvSpPr>
            <a:spLocks noChangeArrowheads="1"/>
          </p:cNvSpPr>
          <p:nvPr/>
        </p:nvSpPr>
        <p:spPr bwMode="auto">
          <a:xfrm>
            <a:off x="1981200" y="1998663"/>
            <a:ext cx="992188" cy="369887"/>
          </a:xfrm>
          <a:prstGeom prst="rect">
            <a:avLst/>
          </a:prstGeom>
          <a:noFill/>
          <a:ln w="9525">
            <a:noFill/>
            <a:miter lim="800000"/>
            <a:headEnd/>
            <a:tailEnd/>
          </a:ln>
        </p:spPr>
        <p:txBody>
          <a:bodyPr wrap="none" anchor="ctr">
            <a:spAutoFit/>
          </a:bodyPr>
          <a:lstStyle/>
          <a:p>
            <a:r>
              <a:rPr lang="en-US" dirty="0">
                <a:solidFill>
                  <a:schemeClr val="bg1"/>
                </a:solidFill>
              </a:rPr>
              <a:t>Content</a:t>
            </a:r>
          </a:p>
        </p:txBody>
      </p:sp>
      <p:sp>
        <p:nvSpPr>
          <p:cNvPr id="97307" name="Rectangle 27"/>
          <p:cNvSpPr>
            <a:spLocks noChangeArrowheads="1"/>
          </p:cNvSpPr>
          <p:nvPr/>
        </p:nvSpPr>
        <p:spPr bwMode="auto">
          <a:xfrm>
            <a:off x="4337050" y="2000250"/>
            <a:ext cx="1073150" cy="366713"/>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r>
              <a:rPr lang="en-US" dirty="0">
                <a:solidFill>
                  <a:schemeClr val="bg1"/>
                </a:solidFill>
                <a:effectLst>
                  <a:outerShdw blurRad="38100" dist="38100" dir="2700000" algn="tl">
                    <a:srgbClr val="FFFFFF"/>
                  </a:outerShdw>
                </a:effectLst>
                <a:latin typeface="Arial" charset="0"/>
              </a:rPr>
              <a:t>Process</a:t>
            </a:r>
            <a:r>
              <a:rPr lang="en-US" dirty="0">
                <a:solidFill>
                  <a:schemeClr val="bg1"/>
                </a:solidFill>
                <a:latin typeface="Arial" charset="0"/>
              </a:rPr>
              <a:t> </a:t>
            </a:r>
          </a:p>
        </p:txBody>
      </p:sp>
      <p:sp>
        <p:nvSpPr>
          <p:cNvPr id="97308" name="Rectangle 28"/>
          <p:cNvSpPr>
            <a:spLocks noChangeArrowheads="1"/>
          </p:cNvSpPr>
          <p:nvPr/>
        </p:nvSpPr>
        <p:spPr bwMode="auto">
          <a:xfrm>
            <a:off x="6718300" y="2000250"/>
            <a:ext cx="1035050" cy="366713"/>
          </a:xfrm>
          <a:prstGeom prst="rect">
            <a:avLst/>
          </a:prstGeom>
          <a:solidFill>
            <a:schemeClr val="tx1"/>
          </a:solidFill>
          <a:ln w="9525">
            <a:noFill/>
            <a:miter lim="800000"/>
            <a:headEnd/>
            <a:tailEnd/>
          </a:ln>
          <a:effectLst/>
        </p:spPr>
        <p:txBody>
          <a:bodyPr wrap="none" anchor="ctr">
            <a:spAutoFit/>
          </a:bodyPr>
          <a:lstStyle/>
          <a:p>
            <a:pPr fontAlgn="auto">
              <a:spcBef>
                <a:spcPts val="0"/>
              </a:spcBef>
              <a:spcAft>
                <a:spcPts val="0"/>
              </a:spcAft>
              <a:defRPr/>
            </a:pPr>
            <a:r>
              <a:rPr lang="en-US" dirty="0">
                <a:solidFill>
                  <a:schemeClr val="bg1"/>
                </a:solidFill>
                <a:effectLst>
                  <a:outerShdw blurRad="38100" dist="38100" dir="2700000" algn="tl">
                    <a:srgbClr val="FFFFFF"/>
                  </a:outerShdw>
                </a:effectLst>
                <a:latin typeface="Arial" charset="0"/>
              </a:rPr>
              <a:t>Product</a:t>
            </a:r>
            <a:r>
              <a:rPr lang="en-US" dirty="0">
                <a:solidFill>
                  <a:schemeClr val="bg1"/>
                </a:solidFill>
                <a:latin typeface="Arial" charset="0"/>
              </a:rPr>
              <a:t> </a:t>
            </a:r>
          </a:p>
        </p:txBody>
      </p:sp>
      <p:sp>
        <p:nvSpPr>
          <p:cNvPr id="97309" name="Rectangle 29"/>
          <p:cNvSpPr>
            <a:spLocks noChangeArrowheads="1"/>
          </p:cNvSpPr>
          <p:nvPr/>
        </p:nvSpPr>
        <p:spPr bwMode="auto">
          <a:xfrm>
            <a:off x="4305300" y="3500438"/>
            <a:ext cx="1123950" cy="366712"/>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r>
              <a:rPr lang="en-US" dirty="0">
                <a:solidFill>
                  <a:schemeClr val="bg1"/>
                </a:solidFill>
                <a:effectLst>
                  <a:outerShdw blurRad="38100" dist="38100" dir="2700000" algn="tl">
                    <a:srgbClr val="FFFFFF"/>
                  </a:outerShdw>
                </a:effectLst>
                <a:latin typeface="Arial" charset="0"/>
              </a:rPr>
              <a:t>Interests</a:t>
            </a:r>
            <a:r>
              <a:rPr lang="en-US" dirty="0">
                <a:solidFill>
                  <a:schemeClr val="bg1"/>
                </a:solidFill>
                <a:latin typeface="Arial" charset="0"/>
              </a:rPr>
              <a:t> </a:t>
            </a:r>
          </a:p>
        </p:txBody>
      </p:sp>
      <p:sp>
        <p:nvSpPr>
          <p:cNvPr id="97310" name="Rectangle 30"/>
          <p:cNvSpPr>
            <a:spLocks noChangeArrowheads="1"/>
          </p:cNvSpPr>
          <p:nvPr/>
        </p:nvSpPr>
        <p:spPr bwMode="auto">
          <a:xfrm>
            <a:off x="1828800" y="3581400"/>
            <a:ext cx="1295400" cy="366713"/>
          </a:xfrm>
          <a:prstGeom prst="rect">
            <a:avLst/>
          </a:prstGeom>
          <a:noFill/>
          <a:ln w="9525">
            <a:noFill/>
            <a:miter lim="800000"/>
            <a:headEnd/>
            <a:tailEnd/>
          </a:ln>
          <a:effectLst/>
        </p:spPr>
        <p:txBody>
          <a:bodyPr anchor="ctr">
            <a:spAutoFit/>
          </a:bodyPr>
          <a:lstStyle/>
          <a:p>
            <a:pPr fontAlgn="auto">
              <a:spcBef>
                <a:spcPts val="0"/>
              </a:spcBef>
              <a:spcAft>
                <a:spcPts val="0"/>
              </a:spcAft>
              <a:defRPr/>
            </a:pPr>
            <a:r>
              <a:rPr lang="en-US" dirty="0">
                <a:solidFill>
                  <a:schemeClr val="bg1"/>
                </a:solidFill>
                <a:effectLst>
                  <a:outerShdw blurRad="38100" dist="38100" dir="2700000" algn="tl">
                    <a:srgbClr val="FFFFFF"/>
                  </a:outerShdw>
                </a:effectLst>
                <a:latin typeface="Arial" charset="0"/>
              </a:rPr>
              <a:t>Readiness</a:t>
            </a:r>
            <a:r>
              <a:rPr lang="en-US" dirty="0">
                <a:solidFill>
                  <a:schemeClr val="bg1"/>
                </a:solidFill>
                <a:latin typeface="Arial" charset="0"/>
              </a:rPr>
              <a:t> </a:t>
            </a:r>
          </a:p>
        </p:txBody>
      </p:sp>
      <p:sp>
        <p:nvSpPr>
          <p:cNvPr id="97311" name="Rectangle 31"/>
          <p:cNvSpPr>
            <a:spLocks noChangeArrowheads="1"/>
          </p:cNvSpPr>
          <p:nvPr/>
        </p:nvSpPr>
        <p:spPr bwMode="auto">
          <a:xfrm>
            <a:off x="6191250" y="3500438"/>
            <a:ext cx="1847850" cy="366712"/>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r>
              <a:rPr lang="en-US" dirty="0">
                <a:solidFill>
                  <a:schemeClr val="bg1"/>
                </a:solidFill>
                <a:effectLst>
                  <a:outerShdw blurRad="38100" dist="38100" dir="2700000" algn="tl">
                    <a:srgbClr val="FFFFFF"/>
                  </a:outerShdw>
                </a:effectLst>
                <a:latin typeface="Arial" charset="0"/>
              </a:rPr>
              <a:t>Learning Profile</a:t>
            </a:r>
            <a:r>
              <a:rPr lang="en-US" dirty="0">
                <a:solidFill>
                  <a:schemeClr val="bg1"/>
                </a:solidFill>
                <a:latin typeface="Arial" charset="0"/>
              </a:rPr>
              <a:t> </a:t>
            </a:r>
          </a:p>
        </p:txBody>
      </p:sp>
      <p:grpSp>
        <p:nvGrpSpPr>
          <p:cNvPr id="16412" name="Group 32"/>
          <p:cNvGrpSpPr>
            <a:grpSpLocks/>
          </p:cNvGrpSpPr>
          <p:nvPr/>
        </p:nvGrpSpPr>
        <p:grpSpPr bwMode="auto">
          <a:xfrm>
            <a:off x="2514600" y="3200400"/>
            <a:ext cx="4724400" cy="342900"/>
            <a:chOff x="3240" y="7670"/>
            <a:chExt cx="5760" cy="480"/>
          </a:xfrm>
        </p:grpSpPr>
        <p:sp>
          <p:nvSpPr>
            <p:cNvPr id="16415" name="Line 33"/>
            <p:cNvSpPr>
              <a:spLocks noChangeShapeType="1"/>
            </p:cNvSpPr>
            <p:nvPr/>
          </p:nvSpPr>
          <p:spPr bwMode="auto">
            <a:xfrm>
              <a:off x="3240" y="7690"/>
              <a:ext cx="5760" cy="0"/>
            </a:xfrm>
            <a:prstGeom prst="line">
              <a:avLst/>
            </a:prstGeom>
            <a:noFill/>
            <a:ln w="28575">
              <a:solidFill>
                <a:srgbClr val="000000"/>
              </a:solidFill>
              <a:round/>
              <a:headEnd/>
              <a:tailEnd/>
            </a:ln>
          </p:spPr>
          <p:txBody>
            <a:bodyPr/>
            <a:lstStyle/>
            <a:p>
              <a:endParaRPr lang="en-US"/>
            </a:p>
          </p:txBody>
        </p:sp>
        <p:sp>
          <p:nvSpPr>
            <p:cNvPr id="16416" name="Line 34"/>
            <p:cNvSpPr>
              <a:spLocks noChangeShapeType="1"/>
            </p:cNvSpPr>
            <p:nvPr/>
          </p:nvSpPr>
          <p:spPr bwMode="auto">
            <a:xfrm>
              <a:off x="3240" y="7670"/>
              <a:ext cx="0" cy="480"/>
            </a:xfrm>
            <a:prstGeom prst="line">
              <a:avLst/>
            </a:prstGeom>
            <a:noFill/>
            <a:ln w="28575">
              <a:solidFill>
                <a:srgbClr val="000000"/>
              </a:solidFill>
              <a:round/>
              <a:headEnd/>
              <a:tailEnd/>
            </a:ln>
          </p:spPr>
          <p:txBody>
            <a:bodyPr/>
            <a:lstStyle/>
            <a:p>
              <a:endParaRPr lang="en-US"/>
            </a:p>
          </p:txBody>
        </p:sp>
        <p:sp>
          <p:nvSpPr>
            <p:cNvPr id="16417" name="Line 35"/>
            <p:cNvSpPr>
              <a:spLocks noChangeShapeType="1"/>
            </p:cNvSpPr>
            <p:nvPr/>
          </p:nvSpPr>
          <p:spPr bwMode="auto">
            <a:xfrm>
              <a:off x="6120" y="7670"/>
              <a:ext cx="0" cy="480"/>
            </a:xfrm>
            <a:prstGeom prst="line">
              <a:avLst/>
            </a:prstGeom>
            <a:noFill/>
            <a:ln w="28575">
              <a:solidFill>
                <a:srgbClr val="000000"/>
              </a:solidFill>
              <a:round/>
              <a:headEnd/>
              <a:tailEnd/>
            </a:ln>
          </p:spPr>
          <p:txBody>
            <a:bodyPr/>
            <a:lstStyle/>
            <a:p>
              <a:endParaRPr lang="en-US"/>
            </a:p>
          </p:txBody>
        </p:sp>
        <p:sp>
          <p:nvSpPr>
            <p:cNvPr id="16418" name="Line 36"/>
            <p:cNvSpPr>
              <a:spLocks noChangeShapeType="1"/>
            </p:cNvSpPr>
            <p:nvPr/>
          </p:nvSpPr>
          <p:spPr bwMode="auto">
            <a:xfrm>
              <a:off x="9000" y="7670"/>
              <a:ext cx="0" cy="480"/>
            </a:xfrm>
            <a:prstGeom prst="line">
              <a:avLst/>
            </a:prstGeom>
            <a:noFill/>
            <a:ln w="28575">
              <a:solidFill>
                <a:srgbClr val="000000"/>
              </a:solidFill>
              <a:round/>
              <a:headEnd/>
              <a:tailEnd/>
            </a:ln>
          </p:spPr>
          <p:txBody>
            <a:bodyPr/>
            <a:lstStyle/>
            <a:p>
              <a:endParaRPr lang="en-US"/>
            </a:p>
          </p:txBody>
        </p:sp>
      </p:grpSp>
      <p:sp>
        <p:nvSpPr>
          <p:cNvPr id="97317" name="Rectangle 37"/>
          <p:cNvSpPr>
            <a:spLocks noGrp="1" noChangeArrowheads="1"/>
          </p:cNvSpPr>
          <p:nvPr>
            <p:ph type="title"/>
          </p:nvPr>
        </p:nvSpPr>
        <p:spPr>
          <a:xfrm>
            <a:off x="824678" y="152400"/>
            <a:ext cx="7024744" cy="1143000"/>
          </a:xfrm>
        </p:spPr>
        <p:txBody>
          <a:bodyPr/>
          <a:lstStyle/>
          <a:p>
            <a:pPr eaLnBrk="1" fontAlgn="auto" hangingPunct="1">
              <a:spcAft>
                <a:spcPts val="0"/>
              </a:spcAft>
              <a:defRPr/>
            </a:pPr>
            <a:r>
              <a:rPr lang="en-US" dirty="0">
                <a:latin typeface="Tahoma" pitchFamily="34" charset="0"/>
              </a:rPr>
              <a:t>Teachers can Differentiate</a:t>
            </a:r>
          </a:p>
        </p:txBody>
      </p:sp>
      <p:sp>
        <p:nvSpPr>
          <p:cNvPr id="16414" name="Rectangle 38"/>
          <p:cNvSpPr>
            <a:spLocks noChangeArrowheads="1"/>
          </p:cNvSpPr>
          <p:nvPr/>
        </p:nvSpPr>
        <p:spPr bwMode="auto">
          <a:xfrm>
            <a:off x="4541520" y="6461125"/>
            <a:ext cx="4572000" cy="396875"/>
          </a:xfrm>
          <a:prstGeom prst="rect">
            <a:avLst/>
          </a:prstGeom>
          <a:noFill/>
          <a:ln w="9525">
            <a:noFill/>
            <a:miter lim="800000"/>
            <a:headEnd/>
            <a:tailEnd/>
          </a:ln>
        </p:spPr>
        <p:txBody>
          <a:bodyPr>
            <a:spAutoFit/>
          </a:bodyPr>
          <a:lstStyle/>
          <a:p>
            <a:pPr algn="r"/>
            <a:r>
              <a:rPr lang="en-US" sz="1000" dirty="0"/>
              <a:t>~ Carol Ann Tomlinson, 1999</a:t>
            </a:r>
          </a:p>
          <a:p>
            <a:pPr algn="r"/>
            <a:r>
              <a:rPr lang="en-US" sz="1000" i="1" dirty="0"/>
              <a:t>The Differentiated Classroom, </a:t>
            </a:r>
            <a:r>
              <a:rPr lang="en-US" sz="1000" dirty="0"/>
              <a:t>p. 15</a:t>
            </a:r>
          </a:p>
        </p:txBody>
      </p:sp>
    </p:spTree>
    <p:extLst>
      <p:ext uri="{BB962C8B-B14F-4D97-AF65-F5344CB8AC3E}">
        <p14:creationId xmlns:p14="http://schemas.microsoft.com/office/powerpoint/2010/main" val="443497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idx="1"/>
          </p:nvPr>
        </p:nvSpPr>
        <p:spPr/>
        <p:txBody>
          <a:bodyPr>
            <a:normAutofit lnSpcReduction="10000"/>
          </a:bodyPr>
          <a:lstStyle/>
          <a:p>
            <a:pPr marL="173038" indent="-173038" eaLnBrk="1" hangingPunct="1">
              <a:lnSpc>
                <a:spcPct val="90000"/>
              </a:lnSpc>
              <a:buFontTx/>
              <a:buNone/>
            </a:pPr>
            <a:r>
              <a:rPr lang="en-US" smtClean="0"/>
              <a:t>“Content is what the students learn and the materials or mechanisms through which learning is accomplished.” </a:t>
            </a:r>
          </a:p>
          <a:p>
            <a:pPr marL="173038" indent="-173038" eaLnBrk="1" hangingPunct="1">
              <a:lnSpc>
                <a:spcPct val="90000"/>
              </a:lnSpc>
              <a:buFontTx/>
              <a:buNone/>
            </a:pPr>
            <a:endParaRPr lang="en-US" sz="1400" smtClean="0"/>
          </a:p>
          <a:p>
            <a:pPr marL="173038" indent="-173038" eaLnBrk="1" hangingPunct="1">
              <a:lnSpc>
                <a:spcPct val="90000"/>
              </a:lnSpc>
              <a:buFontTx/>
              <a:buNone/>
            </a:pPr>
            <a:r>
              <a:rPr lang="en-US" smtClean="0"/>
              <a:t>“It is what a student should come to know (facts), understand (concepts and principles), and be able to do (skills) as a result of a given assignment of study (a lesson, learning experience, a unit).”</a:t>
            </a:r>
            <a:endParaRPr lang="en-US" i="1" smtClean="0"/>
          </a:p>
          <a:p>
            <a:pPr marL="173038" indent="-173038" algn="r" eaLnBrk="1" hangingPunct="1">
              <a:lnSpc>
                <a:spcPct val="90000"/>
              </a:lnSpc>
              <a:buFontTx/>
              <a:buNone/>
            </a:pPr>
            <a:endParaRPr lang="en-US" sz="1200" smtClean="0"/>
          </a:p>
          <a:p>
            <a:pPr marL="173038" indent="-173038" algn="r" eaLnBrk="1" hangingPunct="1">
              <a:lnSpc>
                <a:spcPct val="90000"/>
              </a:lnSpc>
              <a:buFontTx/>
              <a:buNone/>
            </a:pPr>
            <a:r>
              <a:rPr lang="en-US" sz="1900" smtClean="0"/>
              <a:t>~ Carol Ann Tomlinson, 1999</a:t>
            </a:r>
          </a:p>
          <a:p>
            <a:pPr marL="173038" indent="-173038" algn="r" eaLnBrk="1" hangingPunct="1">
              <a:lnSpc>
                <a:spcPct val="90000"/>
              </a:lnSpc>
              <a:buFontTx/>
              <a:buNone/>
            </a:pPr>
            <a:r>
              <a:rPr lang="en-US" sz="1500" i="1" smtClean="0"/>
              <a:t>The Differentiated Classroom, </a:t>
            </a:r>
            <a:r>
              <a:rPr lang="en-US" sz="1500" smtClean="0"/>
              <a:t>p. 11, 43</a:t>
            </a:r>
            <a:endParaRPr lang="en-US" sz="2300" smtClean="0"/>
          </a:p>
          <a:p>
            <a:pPr marL="173038" indent="-173038" algn="r" eaLnBrk="1" hangingPunct="1">
              <a:lnSpc>
                <a:spcPct val="90000"/>
              </a:lnSpc>
              <a:buFontTx/>
              <a:buNone/>
            </a:pPr>
            <a:endParaRPr lang="en-US" sz="1700" i="1" smtClean="0"/>
          </a:p>
        </p:txBody>
      </p:sp>
      <p:sp>
        <p:nvSpPr>
          <p:cNvPr id="99331" name="Rectangle 3"/>
          <p:cNvSpPr>
            <a:spLocks noGrp="1" noChangeArrowheads="1"/>
          </p:cNvSpPr>
          <p:nvPr>
            <p:ph type="title"/>
          </p:nvPr>
        </p:nvSpPr>
        <p:spPr/>
        <p:txBody>
          <a:bodyPr/>
          <a:lstStyle/>
          <a:p>
            <a:pPr eaLnBrk="1" fontAlgn="auto" hangingPunct="1">
              <a:spcAft>
                <a:spcPts val="0"/>
              </a:spcAft>
              <a:defRPr/>
            </a:pPr>
            <a:r>
              <a:rPr lang="en-US" dirty="0">
                <a:latin typeface="Tahoma" pitchFamily="34" charset="0"/>
              </a:rPr>
              <a:t>Content</a:t>
            </a:r>
          </a:p>
        </p:txBody>
      </p:sp>
    </p:spTree>
    <p:extLst>
      <p:ext uri="{BB962C8B-B14F-4D97-AF65-F5344CB8AC3E}">
        <p14:creationId xmlns:p14="http://schemas.microsoft.com/office/powerpoint/2010/main" val="19044959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106</TotalTime>
  <Words>1868</Words>
  <Application>Microsoft Office PowerPoint</Application>
  <PresentationFormat>On-screen Show (4:3)</PresentationFormat>
  <Paragraphs>226</Paragraphs>
  <Slides>29</Slides>
  <Notes>17</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Austin</vt:lpstr>
      <vt:lpstr>Grade 6 Math Cohort</vt:lpstr>
      <vt:lpstr>How Have You Been?</vt:lpstr>
      <vt:lpstr>NCTM Article</vt:lpstr>
      <vt:lpstr>Differentiation in Math</vt:lpstr>
      <vt:lpstr>What is Differentiated Instruction?</vt:lpstr>
      <vt:lpstr>Definition of Differentiation </vt:lpstr>
      <vt:lpstr>Differentiation of Instruction</vt:lpstr>
      <vt:lpstr>Teachers can Differentiate</vt:lpstr>
      <vt:lpstr>Content</vt:lpstr>
      <vt:lpstr>Content :  Example</vt:lpstr>
      <vt:lpstr>Process</vt:lpstr>
      <vt:lpstr>Process: Example</vt:lpstr>
      <vt:lpstr>Product</vt:lpstr>
      <vt:lpstr>Product: Example</vt:lpstr>
      <vt:lpstr>Differentiating Product</vt:lpstr>
      <vt:lpstr>Why do we need to differentiate instruction?</vt:lpstr>
      <vt:lpstr>Differentiating Instruction</vt:lpstr>
      <vt:lpstr>Readiness</vt:lpstr>
      <vt:lpstr>Interest</vt:lpstr>
      <vt:lpstr>Learning Profile</vt:lpstr>
      <vt:lpstr>PowerPoint Presentation</vt:lpstr>
      <vt:lpstr>So What Does This Look Like?</vt:lpstr>
      <vt:lpstr>Creating Open Questions</vt:lpstr>
      <vt:lpstr> An Existing Question</vt:lpstr>
      <vt:lpstr>An Existing Question</vt:lpstr>
      <vt:lpstr>An Existing Question</vt:lpstr>
      <vt:lpstr>You Try</vt:lpstr>
      <vt:lpstr>STRATEGIES FOR DI</vt:lpstr>
      <vt:lpstr>Time to CREATE</vt:lpstr>
    </vt:vector>
  </TitlesOfParts>
  <Company>Chinook's Edge School Division No. 73</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Margo</dc:creator>
  <cp:lastModifiedBy>Technology Services</cp:lastModifiedBy>
  <cp:revision>13</cp:revision>
  <dcterms:created xsi:type="dcterms:W3CDTF">2011-01-14T04:41:00Z</dcterms:created>
  <dcterms:modified xsi:type="dcterms:W3CDTF">2011-01-14T06:27:06Z</dcterms:modified>
</cp:coreProperties>
</file>